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8.svg" ContentType="image/svg+xml"/>
  <Override PartName="/ppt/media/image20.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7.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7" r:id="rId15"/>
    <p:sldId id="926" r:id="rId16"/>
    <p:sldId id="925" r:id="rId17"/>
    <p:sldId id="890" r:id="rId18"/>
    <p:sldId id="887" r:id="rId19"/>
    <p:sldId id="888"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73" d="100"/>
          <a:sy n="73" d="100"/>
        </p:scale>
        <p:origin x="380" y="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将向各位汇报《机电一体化专业智能制造实训基地校企共建实施方案》。本方案旨在通过与行业领先企业的深度合作，共同打造一个集教学、实训、竞赛、考证、就业、社会服务于一体的现代化智能制造实训基地，为区域产业升级提供坚实的人才支撑。</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汇报将分为七个部分。首先，我将介绍项目的整体概览与核心价值；其次，阐述项目建设的时代背景与必要性；接着，介绍合作双方的概况与基础；然后，详细说明项目的总体建设思路与实施规划；第五部分将聚焦于课程、合作与师资三大核心举措；第六部分是项目的保障措施与预算；最后，展示项目的预期成果与效益分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首先，我们来看第一部分：项目概览与核心价值。本项目旨在通过校企深度合作，打造一个区域领先的智能制造人才培养高地。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我们的愿景非常明确：就是要打造一个区域领先的智能制造人才培养高地。通过与优埃唯公司的合作，我们将建设一个集教学、实训、竞赛、考证、就业和社会服务于一体的综合性实训基地。这不仅是响应国家战略，更是为了培养出真正符合产业需求的高素质人才，为区域经济发展贡献力量。</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项目的核心目标是构建一个“岗课赛证”融通的人才培养体系。我们将企业岗位需求、专业课程、技能竞赛和职业证书深度融合，确保学生所学即所用，实现从学习到就业的无缝衔接。我们的目标是在三年内，将这个实训中心打造成学校的核心竞争力和区域的标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为了确保项目成功，我们设计了四大创新亮点。首先是产教深度融合，让学生在真实的项目环境中学习。其次是校企协同共建，双方共同投入，共享成果。第三是采用四阶段递进的建设路径，科学规划，避免浪费。最后是实现多元化效益，不仅培养学生，还能服务社会，实现多方共赢。</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接下来，我们进入第二部分，探讨项目建设的背景与必要性。这关乎我们为何要做这件事，以及这件事的紧迫性和重要性。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我们正处在一个伟大的时代。“中国制造2025”和“新质生产力”两大战略，正推动着中国制造业向智能化高速迈进。这带来了巨大的人才缺口，尤其是掌握智能制造关键技术的复合型人才。作为职业教育者，我们必须主动求变，深化产教融合，才能跟上时代的步伐。</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然而，我们必须清醒地认识到当前面临的挑战。我们的机电一体化专业在实训设备、课程体系、学生实践能力、平台支撑和教学场景等五个方面，都与快速发展的产业需求存在明显差距。这些痛点严重制约了我们人才培养的质量，必须尽快解决。</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要解决这些问题，离不开强大的合作伙伴。第三部分，我将介绍本次合作的双方——锐意进取的智能制造学院，以及产教融合的资深专家优埃唯公司。</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的合作伙伴——优埃唯（UEV）公司，是产教融合领域的资深专家。他们不仅在智能制造领域拥有强大的技术实力，更重要的是，他们拥有丰富的校企合作经验。他们能为我们提供从硬件、软件到人力、就业的全方位支持，是我们实现目标的理想伙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17000"/>
              </a:lnSpc>
            </a:pPr>
            <a:r>
              <a:rPr lang="en-US" sz="1200" b="0" i="0" u="none" strike="noStrike">
                <a:solidFill>
                  <a:srgbClr val="000000"/>
                </a:solidFill>
                <a:latin typeface="Arial" panose="020B0604020202020204"/>
                <a:ea typeface="Arial" panose="020B0604020202020204"/>
                <a:cs typeface="Arial" panose="020B0604020202020204"/>
                <a:sym typeface="Arial" panose="020B0604020202020204"/>
              </a:rPr>
              <a:t>我们的信心来源于硬核的技术实力和权威的资质背书。优埃唯拥有超过100项国家专利，并牵头制定了无人机技术应用师的国家职业技能标准。我们的技术成果荣获了包括吴文俊人工智能科技奖在内的多项国家级大奖。这些都证明了我们在技术和教育领域的领先地位。</a:t>
            </a:r>
            <a:endParaRPr lang="en-US" sz="1200" b="0" i="0" u="none" strike="noStrike">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290763" y="512763"/>
            <a:ext cx="4562475" cy="2566987"/>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有了明确的目标和强大的伙伴，我们如何一步步实现它？第四部分，我将详细介绍项目的总体建设思路与分阶段实施规划。</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我们的总体思路是“四阶段递进，五项原则指引”。建设路径分为基础教学、综合实训、智能产线和数字工厂四个阶段，层层递进，科学有序。同时，我们将始终坚持产教融合、校企协同等五项基本原则，确保项目方向不偏，实效突出。</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具体到三年的实施规划，第一年我们将重点建设基础实训室，包括PLC、电工电子等核心模块，预算30-80万元，确保专业顺利开课并具备初级培训能力。</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第二年，我们将加大投入至80-200万元，建设智能制造综合实训中心，引入工业机器人、数字孪生等先进设备，打造高水平的竞赛和教学平台，满足“双高计划”指标。</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第三年，我们将向数字工厂和产业化平台迈进，预算100-300万元，搭建工业互联网和AI应用平台，实现社会服务功能，建成区域示范基地，服务地方产业发展。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宏伟的蓝图需要坚实的举措来支撑。第五部分，我们将聚焦于课程、合作与师资这三大核心举措，它们是项目成功的关键。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在课程体系上，我们将彻底打破传统模式，构建“岗课赛证”融通的新体系。每一门核心课程都将有先进的实训平台支撑，教学内容直接对标企业岗位需求和技能竞赛标准，并与职业证书考核无缝衔接。这将确保我们的学生不仅学到知识，更能获得真正的能力。</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为了保障合作实效，我们设计了七大合作模式，从共建基地到共建就业体系，全方位深度绑定。同时，我们将大力推进“双师型”师资队伍建设，通过教师下企业、企业专家进校园等方式，三年内使“双师型”教师比例达到80%以上，打造一支高水平的教学团队。</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任何一个好的项目都需要坚实的保障和合理的预算。第六部分，我们将介绍项目的实施保障机制和预算建议。</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设立了组织、设备、师资、资源、制度和风险防控六大保障机制，确保项目顺利推进。项目总预算约为210至580万元，我们建议采用多元化的资金来源模式，包括财政拨款、企业投入、学校自筹和社会服务反哺，以确保资金的稳定和可持续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最后，让我们共同展望项目建成后的美好前景。第七部分，我将介绍项目的预期建设成果与效益分析。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a:solidFill>
                  <a:srgbClr val="000000"/>
                </a:solidFill>
              </a:rPr>
              <a:t>我们预期项目将取得七大核心成果。包括建成区域领先的实训基地，支撑技能大赛和“双高”建设，提升招生吸引力和学生就业质量，并具备强大的社会服务能力。这些成果将是具体的、可量化的，将全面提升我们专业的综合实力。</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这个项目的成功，将实现学生、教师、学校和企业的四方共赢。学生将获得更好的就业前景，教师将提升专业能力，学校将打造出闪亮的专业品牌，而企业则能获得稳定的高素质人才。这是一个真正多赢的局面。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我的汇报到此结束。我们坚信，通过校企双方的共同努力，这个智能制造实训基地一定能够成功建成，为区域产业发展培养出更多优秀的技术技能人才。感谢各位的聆听！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7" name="图片 6" descr="logo新"/>
          <p:cNvPicPr>
            <a:picLocks noChangeAspect="1"/>
          </p:cNvPicPr>
          <p:nvPr userDrawn="1"/>
        </p:nvPicPr>
        <p:blipFill>
          <a:blip r:embed="rId2"/>
          <a:stretch>
            <a:fillRect/>
          </a:stretch>
        </p:blipFill>
        <p:spPr>
          <a:xfrm>
            <a:off x="10984653" y="0"/>
            <a:ext cx="1207347" cy="99906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6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9" Type="http://schemas.openxmlformats.org/officeDocument/2006/relationships/image" Target="../media/image13.svg"/><Relationship Id="rId8" Type="http://schemas.openxmlformats.org/officeDocument/2006/relationships/image" Target="../media/image12.png"/><Relationship Id="rId7" Type="http://schemas.openxmlformats.org/officeDocument/2006/relationships/image" Target="../media/image11.svg"/><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3" Type="http://schemas.openxmlformats.org/officeDocument/2006/relationships/image" Target="../media/image7.svg"/><Relationship Id="rId2" Type="http://schemas.openxmlformats.org/officeDocument/2006/relationships/image" Target="../media/image6.png"/><Relationship Id="rId12" Type="http://schemas.openxmlformats.org/officeDocument/2006/relationships/notesSlide" Target="../notesSlides/notesSlide4.xml"/><Relationship Id="rId11" Type="http://schemas.openxmlformats.org/officeDocument/2006/relationships/slideLayout" Target="../slideLayouts/slideLayout12.xml"/><Relationship Id="rId10" Type="http://schemas.openxmlformats.org/officeDocument/2006/relationships/image" Target="../media/image3.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2.xml"/><Relationship Id="rId7" Type="http://schemas.openxmlformats.org/officeDocument/2006/relationships/image" Target="../media/image3.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9" Type="http://schemas.openxmlformats.org/officeDocument/2006/relationships/image" Target="../media/image30.svg"/><Relationship Id="rId8" Type="http://schemas.openxmlformats.org/officeDocument/2006/relationships/image" Target="../media/image29.png"/><Relationship Id="rId7" Type="http://schemas.openxmlformats.org/officeDocument/2006/relationships/image" Target="../media/image28.svg"/><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 Id="rId3" Type="http://schemas.openxmlformats.org/officeDocument/2006/relationships/image" Target="../media/image24.svg"/><Relationship Id="rId2" Type="http://schemas.openxmlformats.org/officeDocument/2006/relationships/image" Target="../media/image23.png"/><Relationship Id="rId11" Type="http://schemas.openxmlformats.org/officeDocument/2006/relationships/notesSlide" Target="../notesSlides/notesSlide11.xml"/><Relationship Id="rId10" Type="http://schemas.openxmlformats.org/officeDocument/2006/relationships/slideLayout" Target="../slideLayouts/slideLayout12.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9" Type="http://schemas.openxmlformats.org/officeDocument/2006/relationships/image" Target="../media/image38.png"/><Relationship Id="rId8" Type="http://schemas.openxmlformats.org/officeDocument/2006/relationships/image" Target="../media/image37.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1" Type="http://schemas.openxmlformats.org/officeDocument/2006/relationships/notesSlide" Target="../notesSlides/notesSlide12.xml"/><Relationship Id="rId10" Type="http://schemas.openxmlformats.org/officeDocument/2006/relationships/slideLayout" Target="../slideLayouts/slideLayout12.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13.xml"/><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1.png"/></Relationships>
</file>

<file path=ppt/slides/_rels/slide14.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image" Target="../media/image31.png"/><Relationship Id="rId18" Type="http://schemas.openxmlformats.org/officeDocument/2006/relationships/slideLayout" Target="../slideLayouts/slideLayout13.xml"/><Relationship Id="rId17" Type="http://schemas.openxmlformats.org/officeDocument/2006/relationships/image" Target="../media/image45.png"/><Relationship Id="rId16" Type="http://schemas.openxmlformats.org/officeDocument/2006/relationships/image" Target="../media/image44.png"/><Relationship Id="rId15" Type="http://schemas.openxmlformats.org/officeDocument/2006/relationships/tags" Target="../tags/tag12.xml"/><Relationship Id="rId14" Type="http://schemas.openxmlformats.org/officeDocument/2006/relationships/image" Target="../media/image43.png"/><Relationship Id="rId13" Type="http://schemas.openxmlformats.org/officeDocument/2006/relationships/tags" Target="../tags/tag11.xml"/><Relationship Id="rId12" Type="http://schemas.openxmlformats.org/officeDocument/2006/relationships/image" Target="../media/image42.png"/><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9" Type="http://schemas.openxmlformats.org/officeDocument/2006/relationships/image" Target="../media/image52.jpeg"/><Relationship Id="rId8" Type="http://schemas.openxmlformats.org/officeDocument/2006/relationships/tags" Target="../tags/tag13.xml"/><Relationship Id="rId7" Type="http://schemas.openxmlformats.org/officeDocument/2006/relationships/image" Target="../media/image51.png"/><Relationship Id="rId6" Type="http://schemas.openxmlformats.org/officeDocument/2006/relationships/image" Target="../media/image50.jpeg"/><Relationship Id="rId5" Type="http://schemas.openxmlformats.org/officeDocument/2006/relationships/image" Target="../media/image49.png"/><Relationship Id="rId4" Type="http://schemas.openxmlformats.org/officeDocument/2006/relationships/image" Target="../media/image48.png"/><Relationship Id="rId3" Type="http://schemas.openxmlformats.org/officeDocument/2006/relationships/image" Target="../media/image47.png"/><Relationship Id="rId2" Type="http://schemas.openxmlformats.org/officeDocument/2006/relationships/image" Target="../media/image46.png"/><Relationship Id="rId11" Type="http://schemas.openxmlformats.org/officeDocument/2006/relationships/slideLayout" Target="../slideLayouts/slideLayout13.xml"/><Relationship Id="rId10" Type="http://schemas.openxmlformats.org/officeDocument/2006/relationships/image" Target="../media/image53.png"/><Relationship Id="rId1" Type="http://schemas.openxmlformats.org/officeDocument/2006/relationships/image" Target="../media/image31.png"/></Relationships>
</file>

<file path=ppt/slides/_rels/slide16.xml.rels><?xml version="1.0" encoding="UTF-8" standalone="yes"?>
<Relationships xmlns="http://schemas.openxmlformats.org/package/2006/relationships"><Relationship Id="rId9" Type="http://schemas.openxmlformats.org/officeDocument/2006/relationships/image" Target="../media/image58.jpeg"/><Relationship Id="rId8" Type="http://schemas.openxmlformats.org/officeDocument/2006/relationships/image" Target="../media/image57.png"/><Relationship Id="rId7" Type="http://schemas.openxmlformats.org/officeDocument/2006/relationships/tags" Target="../tags/tag1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tags" Target="../tags/tag15.xml"/><Relationship Id="rId3" Type="http://schemas.openxmlformats.org/officeDocument/2006/relationships/image" Target="../media/image54.png"/><Relationship Id="rId2" Type="http://schemas.openxmlformats.org/officeDocument/2006/relationships/tags" Target="../tags/tag14.xml"/><Relationship Id="rId14" Type="http://schemas.openxmlformats.org/officeDocument/2006/relationships/slideLayout" Target="../slideLayouts/slideLayout13.xml"/><Relationship Id="rId13" Type="http://schemas.openxmlformats.org/officeDocument/2006/relationships/image" Target="../media/image61.png"/><Relationship Id="rId12" Type="http://schemas.openxmlformats.org/officeDocument/2006/relationships/image" Target="../media/image60.png"/><Relationship Id="rId11" Type="http://schemas.openxmlformats.org/officeDocument/2006/relationships/image" Target="../media/image59.png"/><Relationship Id="rId10" Type="http://schemas.openxmlformats.org/officeDocument/2006/relationships/tags" Target="../tags/tag17.xml"/><Relationship Id="rId1"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2.xml"/><Relationship Id="rId4" Type="http://schemas.openxmlformats.org/officeDocument/2006/relationships/image" Target="../media/image64.png"/><Relationship Id="rId3" Type="http://schemas.openxmlformats.org/officeDocument/2006/relationships/image" Target="../media/image63.png"/><Relationship Id="rId2" Type="http://schemas.openxmlformats.org/officeDocument/2006/relationships/image" Target="../media/image3.png"/><Relationship Id="rId1" Type="http://schemas.openxmlformats.org/officeDocument/2006/relationships/image" Target="../media/image6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66.jpeg"/><Relationship Id="rId1" Type="http://schemas.openxmlformats.org/officeDocument/2006/relationships/image" Target="../media/image65.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68.jpeg"/><Relationship Id="rId1" Type="http://schemas.openxmlformats.org/officeDocument/2006/relationships/image" Target="../media/image67.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24.xml.rels><?xml version="1.0" encoding="UTF-8" standalone="yes"?>
<Relationships xmlns="http://schemas.openxmlformats.org/package/2006/relationships"><Relationship Id="rId9" Type="http://schemas.openxmlformats.org/officeDocument/2006/relationships/image" Target="../media/image75.png"/><Relationship Id="rId8" Type="http://schemas.openxmlformats.org/officeDocument/2006/relationships/image" Target="../media/image74.svg"/><Relationship Id="rId7" Type="http://schemas.openxmlformats.org/officeDocument/2006/relationships/image" Target="../media/image73.png"/><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70.svg"/><Relationship Id="rId3" Type="http://schemas.openxmlformats.org/officeDocument/2006/relationships/image" Target="../media/image69.png"/><Relationship Id="rId2" Type="http://schemas.openxmlformats.org/officeDocument/2006/relationships/image" Target="../media/image11.svg"/><Relationship Id="rId15" Type="http://schemas.openxmlformats.org/officeDocument/2006/relationships/notesSlide" Target="../notesSlides/notesSlide21.xml"/><Relationship Id="rId14" Type="http://schemas.openxmlformats.org/officeDocument/2006/relationships/slideLayout" Target="../slideLayouts/slideLayout12.xml"/><Relationship Id="rId13" Type="http://schemas.openxmlformats.org/officeDocument/2006/relationships/image" Target="../media/image3.png"/><Relationship Id="rId12" Type="http://schemas.openxmlformats.org/officeDocument/2006/relationships/image" Target="../media/image78.svg"/><Relationship Id="rId11" Type="http://schemas.openxmlformats.org/officeDocument/2006/relationships/image" Target="../media/image77.png"/><Relationship Id="rId10" Type="http://schemas.openxmlformats.org/officeDocument/2006/relationships/image" Target="../media/image76.svg"/><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image" Target="../media/image4.jpe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79.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2.xml"/><Relationship Id="rId2" Type="http://schemas.openxmlformats.org/officeDocument/2006/relationships/image" Target="../media/image3.png"/><Relationship Id="rId1" Type="http://schemas.openxmlformats.org/officeDocument/2006/relationships/image" Target="../media/image80.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8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gradFill rotWithShape="1">
            <a:gsLst>
              <a:gs pos="0">
                <a:srgbClr val="000000">
                  <a:alpha val="75000"/>
                </a:srgbClr>
              </a:gs>
              <a:gs pos="60000">
                <a:srgbClr val="000000">
                  <a:alpha val="40000"/>
                </a:srgbClr>
              </a:gs>
              <a:gs pos="100000">
                <a:srgbClr val="000000">
                  <a:alpha val="20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952500" y="1323975"/>
            <a:ext cx="10795000" cy="249555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48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扬州中瑞酒店职业学院</a:t>
            </a:r>
            <a:endParaRPr lang="zh-CN" altLang="en-US" sz="48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endParaRPr>
          </a:p>
          <a:p>
            <a:pPr marL="0" indent="0" algn="l">
              <a:lnSpc>
                <a:spcPct val="125000"/>
              </a:lnSpc>
              <a:defRPr/>
            </a:pPr>
            <a:r>
              <a:rPr lang="en-US" sz="48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机电一体化专业</a:t>
            </a:r>
            <a:br>
              <a:rPr lang="en-US" sz="48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br>
            <a:r>
              <a:rPr lang="en-US" sz="48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智能制造实训基地</a:t>
            </a:r>
            <a:endParaRPr lang="en-US" sz="1100">
              <a:latin typeface="Times New Roman" panose="02020603050405020304" pitchFamily="18" charset="0"/>
              <a:ea typeface="宋体" panose="02010600030101010101" pitchFamily="2" charset="-122"/>
            </a:endParaRPr>
          </a:p>
        </p:txBody>
      </p:sp>
      <p:sp>
        <p:nvSpPr>
          <p:cNvPr id="4" name="AutoShape 4"/>
          <p:cNvSpPr/>
          <p:nvPr/>
        </p:nvSpPr>
        <p:spPr>
          <a:xfrm>
            <a:off x="1016000" y="4064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0" i="0" u="none" strike="noStrike">
                <a:solidFill>
                  <a:srgbClr val="FFFFFF">
                    <a:alpha val="94902"/>
                  </a:srgbClr>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校企共建实施方案</a:t>
            </a:r>
            <a:endParaRPr lang="en-US" sz="1100">
              <a:latin typeface="Times New Roman" panose="02020603050405020304" pitchFamily="18" charset="0"/>
              <a:ea typeface="宋体" panose="02010600030101010101" pitchFamily="2" charset="-122"/>
            </a:endParaRPr>
          </a:p>
        </p:txBody>
      </p:sp>
      <p:sp>
        <p:nvSpPr>
          <p:cNvPr id="5" name="AutoShape 5"/>
          <p:cNvSpPr/>
          <p:nvPr/>
        </p:nvSpPr>
        <p:spPr>
          <a:xfrm>
            <a:off x="1016000" y="5397500"/>
            <a:ext cx="10541000" cy="1016000"/>
          </a:xfrm>
          <a:prstGeom prst="roundRect">
            <a:avLst>
              <a:gd name="adj" fmla="val 0"/>
            </a:avLst>
          </a:prstGeom>
          <a:solidFill>
            <a:srgbClr val="141923">
              <a:alpha val="8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5397500"/>
            <a:ext cx="63500" cy="1016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397000" y="5499100"/>
            <a:ext cx="4826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dirty="0" err="1">
                <a:solidFill>
                  <a:srgbClr val="E5E7E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汇报单位</a:t>
            </a:r>
            <a:r>
              <a:rPr lang="en-US" sz="1500" b="0" i="0" u="none" strike="noStrike" dirty="0">
                <a:solidFill>
                  <a:srgbClr val="E5E7E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r>
              <a:rPr lang="zh-CN" altLang="en-US" sz="1500" b="0" i="0" u="none" strike="noStrike" dirty="0">
                <a:solidFill>
                  <a:srgbClr val="E5E7E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江苏优埃唯智能科技有限公司</a:t>
            </a:r>
            <a:endParaRPr lang="en-US" sz="1100" dirty="0">
              <a:latin typeface="Times New Roman" panose="02020603050405020304" pitchFamily="18" charset="0"/>
              <a:ea typeface="宋体" panose="02010600030101010101" pitchFamily="2" charset="-122"/>
            </a:endParaRPr>
          </a:p>
        </p:txBody>
      </p:sp>
      <p:cxnSp>
        <p:nvCxnSpPr>
          <p:cNvPr id="8" name="Connector 8"/>
          <p:cNvCxnSpPr/>
          <p:nvPr/>
        </p:nvCxnSpPr>
        <p:spPr>
          <a:xfrm rot="5337502">
            <a:off x="6000750" y="5867458"/>
            <a:ext cx="698500" cy="12700"/>
          </a:xfrm>
          <a:prstGeom prst="straightConnector1">
            <a:avLst/>
          </a:prstGeom>
          <a:solidFill>
            <a:srgbClr val="DEE0E3">
              <a:alpha val="100000"/>
            </a:srgbClr>
          </a:solidFill>
          <a:ln w="12700" cap="flat" cmpd="sng">
            <a:solidFill>
              <a:srgbClr val="FFFFFF">
                <a:alpha val="30000"/>
              </a:srgbClr>
            </a:solidFill>
            <a:prstDash val="solid"/>
            <a:round/>
            <a:headEnd type="none" w="med" len="med"/>
            <a:tailEnd type="none" w="med" len="med"/>
          </a:ln>
        </p:spPr>
      </p:cxnSp>
      <p:sp>
        <p:nvSpPr>
          <p:cNvPr id="9" name="AutoShape 9"/>
          <p:cNvSpPr/>
          <p:nvPr/>
        </p:nvSpPr>
        <p:spPr>
          <a:xfrm>
            <a:off x="6731000" y="5499100"/>
            <a:ext cx="4572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dirty="0">
                <a:solidFill>
                  <a:srgbClr val="E5E7E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汇报时间：2026年</a:t>
            </a:r>
            <a:r>
              <a:rPr lang="en-US" altLang="zh-CN" sz="1500" dirty="0">
                <a:solidFill>
                  <a:srgbClr val="E5E7E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6</a:t>
            </a:r>
            <a:r>
              <a:rPr lang="en-US" sz="1500" b="0" i="0" u="none" strike="noStrike" dirty="0">
                <a:solidFill>
                  <a:srgbClr val="E5E7E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月</a:t>
            </a:r>
            <a:endParaRPr lang="en-US" sz="1100" dirty="0">
              <a:latin typeface="Times New Roman" panose="02020603050405020304" pitchFamily="18"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目录</a:t>
            </a:r>
            <a:r>
              <a:rPr lang="en-US" sz="3200" b="1" i="0" u="none" strike="noStrike" dirty="0">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 CONTENTS</a:t>
            </a:r>
            <a:endParaRPr lang="en-US" sz="1100" dirty="0">
              <a:latin typeface="黑体" panose="02010609060101010101" pitchFamily="49" charset="-122"/>
              <a:ea typeface="黑体" panose="02010609060101010101" pitchFamily="49" charset="-122"/>
            </a:endParaRPr>
          </a:p>
        </p:txBody>
      </p:sp>
      <p:sp>
        <p:nvSpPr>
          <p:cNvPr id="3" name="AutoShape 3"/>
          <p:cNvSpPr/>
          <p:nvPr/>
        </p:nvSpPr>
        <p:spPr>
          <a:xfrm>
            <a:off x="762000" y="1397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 name="AutoShape 4"/>
          <p:cNvSpPr/>
          <p:nvPr/>
        </p:nvSpPr>
        <p:spPr>
          <a:xfrm>
            <a:off x="7620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5" name="AutoShape 5"/>
          <p:cNvSpPr/>
          <p:nvPr/>
        </p:nvSpPr>
        <p:spPr>
          <a:xfrm>
            <a:off x="863600" y="1587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01</a:t>
            </a:r>
            <a:endParaRPr lang="en-US" sz="1100">
              <a:latin typeface="Times New Roman" panose="02020603050405020304" pitchFamily="18" charset="0"/>
              <a:ea typeface="宋体" panose="02010600030101010101" pitchFamily="2" charset="-122"/>
            </a:endParaRPr>
          </a:p>
        </p:txBody>
      </p:sp>
      <p:sp>
        <p:nvSpPr>
          <p:cNvPr id="6" name="AutoShape 6"/>
          <p:cNvSpPr/>
          <p:nvPr/>
        </p:nvSpPr>
        <p:spPr>
          <a:xfrm>
            <a:off x="863600" y="21590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dirty="0" err="1">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项目概览与核心价值</a:t>
            </a:r>
            <a:endParaRPr lang="en-US" sz="1100" dirty="0">
              <a:latin typeface="Times New Roman" panose="02020603050405020304" pitchFamily="18" charset="0"/>
              <a:ea typeface="宋体" panose="02010600030101010101" pitchFamily="2" charset="-122"/>
            </a:endParaRPr>
          </a:p>
        </p:txBody>
      </p:sp>
      <p:sp>
        <p:nvSpPr>
          <p:cNvPr id="7" name="AutoShape 7"/>
          <p:cNvSpPr/>
          <p:nvPr/>
        </p:nvSpPr>
        <p:spPr>
          <a:xfrm>
            <a:off x="863600" y="2667000"/>
            <a:ext cx="241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打造区域领先的智能制造人才培养高地，确立项目的战略定位与长远发展意义</a:t>
            </a: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endParaRPr lang="en-US" sz="1100" dirty="0">
              <a:latin typeface="Times New Roman" panose="02020603050405020304" pitchFamily="18" charset="0"/>
              <a:ea typeface="宋体" panose="02010600030101010101" pitchFamily="2" charset="-122"/>
            </a:endParaRPr>
          </a:p>
        </p:txBody>
      </p:sp>
      <p:sp>
        <p:nvSpPr>
          <p:cNvPr id="8" name="AutoShape 8"/>
          <p:cNvSpPr/>
          <p:nvPr/>
        </p:nvSpPr>
        <p:spPr>
          <a:xfrm>
            <a:off x="3530600" y="1397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9" name="AutoShape 9"/>
          <p:cNvSpPr/>
          <p:nvPr/>
        </p:nvSpPr>
        <p:spPr>
          <a:xfrm>
            <a:off x="35306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3632200" y="1587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02</a:t>
            </a:r>
            <a:endParaRPr lang="en-US" sz="1100">
              <a:latin typeface="Times New Roman" panose="02020603050405020304" pitchFamily="18" charset="0"/>
              <a:ea typeface="宋体" panose="02010600030101010101" pitchFamily="2" charset="-122"/>
            </a:endParaRPr>
          </a:p>
        </p:txBody>
      </p:sp>
      <p:sp>
        <p:nvSpPr>
          <p:cNvPr id="11" name="AutoShape 11"/>
          <p:cNvSpPr/>
          <p:nvPr/>
        </p:nvSpPr>
        <p:spPr>
          <a:xfrm>
            <a:off x="3632200" y="21590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项目背景与建设必要性</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3632200" y="2667000"/>
            <a:ext cx="241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响应国家战略驱动与产业升级需求，深度分析行业人才缺口与产教融合发展机遇。</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6299200" y="1397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4" name="AutoShape 14"/>
          <p:cNvSpPr/>
          <p:nvPr/>
        </p:nvSpPr>
        <p:spPr>
          <a:xfrm>
            <a:off x="62992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6400800" y="1587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03</a:t>
            </a:r>
            <a:endParaRPr lang="en-US" sz="1100">
              <a:latin typeface="Times New Roman" panose="02020603050405020304" pitchFamily="18" charset="0"/>
              <a:ea typeface="宋体" panose="02010600030101010101" pitchFamily="2" charset="-122"/>
            </a:endParaRPr>
          </a:p>
        </p:txBody>
      </p:sp>
      <p:sp>
        <p:nvSpPr>
          <p:cNvPr id="16" name="AutoShape 16"/>
          <p:cNvSpPr/>
          <p:nvPr/>
        </p:nvSpPr>
        <p:spPr>
          <a:xfrm>
            <a:off x="6400800" y="21590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zh-CN" altLang="en-US" b="1" dirty="0">
                <a:solidFill>
                  <a:srgbClr val="1F2937"/>
                </a:solidFill>
                <a:latin typeface="Times New Roman" panose="02020603050405020304" pitchFamily="18" charset="0"/>
                <a:ea typeface="宋体" panose="02010600030101010101" pitchFamily="2" charset="-122"/>
                <a:sym typeface="Noto Sans SC" panose="020B0200000000000000" charset="-122"/>
              </a:rPr>
              <a:t>合作企业概况</a:t>
            </a:r>
            <a:endParaRPr lang="en-US" sz="1100" dirty="0">
              <a:latin typeface="Times New Roman" panose="02020603050405020304" pitchFamily="18" charset="0"/>
              <a:ea typeface="宋体" panose="02010600030101010101" pitchFamily="2" charset="-122"/>
            </a:endParaRPr>
          </a:p>
        </p:txBody>
      </p:sp>
      <p:sp>
        <p:nvSpPr>
          <p:cNvPr id="17" name="AutoShape 17"/>
          <p:cNvSpPr/>
          <p:nvPr/>
        </p:nvSpPr>
        <p:spPr>
          <a:xfrm>
            <a:off x="6400800" y="2667000"/>
            <a:ext cx="241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深耕产教融合的专家力量，夯实深度合作基础</a:t>
            </a: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endParaRPr lang="en-US" sz="1100" dirty="0">
              <a:latin typeface="Times New Roman" panose="02020603050405020304" pitchFamily="18" charset="0"/>
              <a:ea typeface="宋体" panose="02010600030101010101" pitchFamily="2" charset="-122"/>
            </a:endParaRPr>
          </a:p>
        </p:txBody>
      </p:sp>
      <p:sp>
        <p:nvSpPr>
          <p:cNvPr id="18" name="AutoShape 18"/>
          <p:cNvSpPr/>
          <p:nvPr/>
        </p:nvSpPr>
        <p:spPr>
          <a:xfrm>
            <a:off x="9067800" y="1397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9" name="AutoShape 19"/>
          <p:cNvSpPr/>
          <p:nvPr/>
        </p:nvSpPr>
        <p:spPr>
          <a:xfrm>
            <a:off x="90678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0" name="AutoShape 20"/>
          <p:cNvSpPr/>
          <p:nvPr/>
        </p:nvSpPr>
        <p:spPr>
          <a:xfrm>
            <a:off x="9169400" y="1587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04</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9169400" y="21590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总体建设思路与实施规划</a:t>
            </a:r>
            <a:endParaRPr lang="en-US" sz="1100">
              <a:latin typeface="Times New Roman" panose="02020603050405020304" pitchFamily="18" charset="0"/>
              <a:ea typeface="宋体" panose="02010600030101010101" pitchFamily="2" charset="-122"/>
            </a:endParaRPr>
          </a:p>
        </p:txBody>
      </p:sp>
      <p:sp>
        <p:nvSpPr>
          <p:cNvPr id="22" name="AutoShape 22"/>
          <p:cNvSpPr/>
          <p:nvPr/>
        </p:nvSpPr>
        <p:spPr>
          <a:xfrm>
            <a:off x="9169400" y="2667000"/>
            <a:ext cx="241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遵循四阶段递进实施策略，以五项核心原则为指引，科学制定项目落地执行路径。</a:t>
            </a:r>
            <a:endParaRPr lang="en-US" sz="1100">
              <a:latin typeface="Times New Roman" panose="02020603050405020304" pitchFamily="18" charset="0"/>
              <a:ea typeface="宋体" panose="02010600030101010101" pitchFamily="2" charset="-122"/>
            </a:endParaRPr>
          </a:p>
        </p:txBody>
      </p:sp>
      <p:sp>
        <p:nvSpPr>
          <p:cNvPr id="23" name="AutoShape 23"/>
          <p:cNvSpPr/>
          <p:nvPr/>
        </p:nvSpPr>
        <p:spPr>
          <a:xfrm>
            <a:off x="762000" y="3556000"/>
            <a:ext cx="34671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4" name="AutoShape 24"/>
          <p:cNvSpPr/>
          <p:nvPr/>
        </p:nvSpPr>
        <p:spPr>
          <a:xfrm>
            <a:off x="762000" y="3556000"/>
            <a:ext cx="34671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5" name="AutoShape 25"/>
          <p:cNvSpPr/>
          <p:nvPr/>
        </p:nvSpPr>
        <p:spPr>
          <a:xfrm>
            <a:off x="863600" y="3746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05</a:t>
            </a:r>
            <a:endParaRPr lang="en-US" sz="1100">
              <a:latin typeface="Times New Roman" panose="02020603050405020304" pitchFamily="18" charset="0"/>
              <a:ea typeface="宋体" panose="02010600030101010101" pitchFamily="2" charset="-122"/>
            </a:endParaRPr>
          </a:p>
        </p:txBody>
      </p:sp>
      <p:sp>
        <p:nvSpPr>
          <p:cNvPr id="26" name="AutoShape 26"/>
          <p:cNvSpPr/>
          <p:nvPr/>
        </p:nvSpPr>
        <p:spPr>
          <a:xfrm>
            <a:off x="863600" y="4318000"/>
            <a:ext cx="323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核心举措：课程、合作与师资</a:t>
            </a:r>
            <a:endParaRPr lang="en-US" sz="1100">
              <a:latin typeface="Times New Roman" panose="02020603050405020304" pitchFamily="18" charset="0"/>
              <a:ea typeface="宋体" panose="02010600030101010101" pitchFamily="2" charset="-122"/>
            </a:endParaRPr>
          </a:p>
        </p:txBody>
      </p:sp>
      <p:sp>
        <p:nvSpPr>
          <p:cNvPr id="27" name="AutoShape 27"/>
          <p:cNvSpPr/>
          <p:nvPr/>
        </p:nvSpPr>
        <p:spPr>
          <a:xfrm>
            <a:off x="863600" y="4826000"/>
            <a:ext cx="3238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构建“岗课赛证”融通的现代化人才培养体系，深度整合优质教学资源，全面深化校企协同育人新模式。</a:t>
            </a:r>
            <a:endParaRPr lang="en-US" sz="1100">
              <a:latin typeface="Times New Roman" panose="02020603050405020304" pitchFamily="18" charset="0"/>
              <a:ea typeface="宋体" panose="02010600030101010101" pitchFamily="2" charset="-122"/>
            </a:endParaRPr>
          </a:p>
        </p:txBody>
      </p:sp>
      <p:sp>
        <p:nvSpPr>
          <p:cNvPr id="28" name="AutoShape 28"/>
          <p:cNvSpPr/>
          <p:nvPr/>
        </p:nvSpPr>
        <p:spPr>
          <a:xfrm>
            <a:off x="4445000" y="3556000"/>
            <a:ext cx="34671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9" name="AutoShape 29"/>
          <p:cNvSpPr/>
          <p:nvPr/>
        </p:nvSpPr>
        <p:spPr>
          <a:xfrm>
            <a:off x="4445000" y="3556000"/>
            <a:ext cx="34671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0" name="AutoShape 30"/>
          <p:cNvSpPr/>
          <p:nvPr/>
        </p:nvSpPr>
        <p:spPr>
          <a:xfrm>
            <a:off x="4546600" y="3746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06</a:t>
            </a:r>
            <a:endParaRPr lang="en-US" sz="1100">
              <a:latin typeface="Times New Roman" panose="02020603050405020304" pitchFamily="18" charset="0"/>
              <a:ea typeface="宋体" panose="02010600030101010101" pitchFamily="2" charset="-122"/>
            </a:endParaRPr>
          </a:p>
        </p:txBody>
      </p:sp>
      <p:sp>
        <p:nvSpPr>
          <p:cNvPr id="31" name="AutoShape 31"/>
          <p:cNvSpPr/>
          <p:nvPr/>
        </p:nvSpPr>
        <p:spPr>
          <a:xfrm>
            <a:off x="4546600" y="4318000"/>
            <a:ext cx="323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项目实施保障与预算</a:t>
            </a:r>
            <a:endParaRPr lang="en-US" sz="1100">
              <a:latin typeface="Times New Roman" panose="02020603050405020304" pitchFamily="18" charset="0"/>
              <a:ea typeface="宋体" panose="02010600030101010101" pitchFamily="2" charset="-122"/>
            </a:endParaRPr>
          </a:p>
        </p:txBody>
      </p:sp>
      <p:sp>
        <p:nvSpPr>
          <p:cNvPr id="32" name="AutoShape 32"/>
          <p:cNvSpPr/>
          <p:nvPr/>
        </p:nvSpPr>
        <p:spPr>
          <a:xfrm>
            <a:off x="4546600" y="4826000"/>
            <a:ext cx="3238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建立六大专项保障机制确保项目稳步推进，采用多元化资金筹措模式，最大化优化资源配置与使用效率。</a:t>
            </a:r>
            <a:endParaRPr lang="en-US" sz="1100">
              <a:latin typeface="Times New Roman" panose="02020603050405020304" pitchFamily="18" charset="0"/>
              <a:ea typeface="宋体" panose="02010600030101010101" pitchFamily="2" charset="-122"/>
            </a:endParaRPr>
          </a:p>
        </p:txBody>
      </p:sp>
      <p:sp>
        <p:nvSpPr>
          <p:cNvPr id="33" name="AutoShape 33"/>
          <p:cNvSpPr/>
          <p:nvPr/>
        </p:nvSpPr>
        <p:spPr>
          <a:xfrm>
            <a:off x="8128000" y="3556000"/>
            <a:ext cx="34671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4" name="AutoShape 34"/>
          <p:cNvSpPr/>
          <p:nvPr/>
        </p:nvSpPr>
        <p:spPr>
          <a:xfrm>
            <a:off x="8128000" y="3556000"/>
            <a:ext cx="34671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5" name="AutoShape 35"/>
          <p:cNvSpPr/>
          <p:nvPr/>
        </p:nvSpPr>
        <p:spPr>
          <a:xfrm>
            <a:off x="8229600" y="3746500"/>
            <a:ext cx="762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07</a:t>
            </a:r>
            <a:endParaRPr lang="en-US" sz="1100">
              <a:latin typeface="Times New Roman" panose="02020603050405020304" pitchFamily="18" charset="0"/>
              <a:ea typeface="宋体" panose="02010600030101010101" pitchFamily="2" charset="-122"/>
            </a:endParaRPr>
          </a:p>
        </p:txBody>
      </p:sp>
      <p:sp>
        <p:nvSpPr>
          <p:cNvPr id="36" name="AutoShape 36"/>
          <p:cNvSpPr/>
          <p:nvPr/>
        </p:nvSpPr>
        <p:spPr>
          <a:xfrm>
            <a:off x="8229600" y="4318000"/>
            <a:ext cx="3238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预期建设成果与效益分析</a:t>
            </a:r>
            <a:endParaRPr lang="en-US" sz="1100">
              <a:latin typeface="Times New Roman" panose="02020603050405020304" pitchFamily="18" charset="0"/>
              <a:ea typeface="宋体" panose="02010600030101010101" pitchFamily="2" charset="-122"/>
            </a:endParaRPr>
          </a:p>
        </p:txBody>
      </p:sp>
      <p:sp>
        <p:nvSpPr>
          <p:cNvPr id="37" name="AutoShape 37"/>
          <p:cNvSpPr/>
          <p:nvPr/>
        </p:nvSpPr>
        <p:spPr>
          <a:xfrm>
            <a:off x="8229600" y="4826000"/>
            <a:ext cx="3238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实现院校、企业、学生与行业四方受益的良性生态，通过多维度量化指标展现项目共赢发展的综合效益。</a:t>
            </a:r>
            <a:endParaRPr lang="en-US" sz="1100">
              <a:latin typeface="Times New Roman" panose="02020603050405020304" pitchFamily="18" charset="0"/>
              <a:ea typeface="宋体" panose="02010600030101010101" pitchFamily="2" charset="-122"/>
            </a:endParaRPr>
          </a:p>
        </p:txBody>
      </p:sp>
      <p:pic>
        <p:nvPicPr>
          <p:cNvPr id="38" name="Picture 3"/>
          <p:cNvPicPr>
            <a:picLocks noChangeAspect="1"/>
          </p:cNvPicPr>
          <p:nvPr/>
        </p:nvPicPr>
        <p:blipFill>
          <a:blip r:embed="rId1"/>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gradFill rotWithShape="1">
            <a:gsLst>
              <a:gs pos="0">
                <a:srgbClr val="000000">
                  <a:alpha val="55000"/>
                </a:srgbClr>
              </a:gs>
              <a:gs pos="60000">
                <a:srgbClr val="000000">
                  <a:alpha val="25000"/>
                </a:srgbClr>
              </a:gs>
              <a:gs pos="100000">
                <a:srgbClr val="000000">
                  <a:alpha val="10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397000"/>
            <a:ext cx="3810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01</a:t>
            </a:r>
            <a:endParaRPr lang="en-US" sz="1100">
              <a:latin typeface="Times New Roman" panose="02020603050405020304" pitchFamily="18" charset="0"/>
              <a:ea typeface="宋体" panose="02010600030101010101" pitchFamily="2" charset="-122"/>
            </a:endParaRPr>
          </a:p>
        </p:txBody>
      </p:sp>
      <p:sp>
        <p:nvSpPr>
          <p:cNvPr id="4" name="AutoShape 4"/>
          <p:cNvSpPr/>
          <p:nvPr/>
        </p:nvSpPr>
        <p:spPr>
          <a:xfrm>
            <a:off x="1016000" y="279400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40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项目概览与核心价值</a:t>
            </a:r>
            <a:endParaRPr lang="en-US" sz="1100">
              <a:latin typeface="Times New Roman" panose="02020603050405020304" pitchFamily="18" charset="0"/>
              <a:ea typeface="宋体" panose="02010600030101010101" pitchFamily="2"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79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打造区域领先的智能制造人才培养高地</a:t>
            </a:r>
            <a:endParaRPr lang="en-US" sz="1100" b="1" dirty="0">
              <a:latin typeface="黑体" panose="02010609060101010101" pitchFamily="49" charset="-122"/>
              <a:ea typeface="黑体" panose="02010609060101010101" pitchFamily="49" charset="-122"/>
            </a:endParaRPr>
          </a:p>
        </p:txBody>
      </p:sp>
      <p:sp>
        <p:nvSpPr>
          <p:cNvPr id="3" name="AutoShape 3"/>
          <p:cNvSpPr/>
          <p:nvPr/>
        </p:nvSpPr>
        <p:spPr>
          <a:xfrm>
            <a:off x="762000" y="1270000"/>
            <a:ext cx="10668000" cy="10795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 name="AutoShape 4"/>
          <p:cNvSpPr/>
          <p:nvPr/>
        </p:nvSpPr>
        <p:spPr>
          <a:xfrm>
            <a:off x="762000" y="1270000"/>
            <a:ext cx="50800" cy="10795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5" name="AutoShape 5"/>
          <p:cNvSpPr/>
          <p:nvPr/>
        </p:nvSpPr>
        <p:spPr>
          <a:xfrm>
            <a:off x="1016000" y="1333500"/>
            <a:ext cx="10160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本项目通过与行业领先企业优埃唯（U</a:t>
            </a:r>
            <a:r>
              <a:rPr lang="en-US" altLang="zh-CN" sz="14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a:t>
            </a:r>
            <a:r>
              <a:rPr lang="en-US" sz="14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V）深度合作，共建集</a:t>
            </a:r>
            <a:r>
              <a:rPr lang="en-US" sz="1400" b="1" i="0" u="none" strike="noStrike" dirty="0">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“教学、实训、竞赛、考证、就业、社会服务”</a:t>
            </a:r>
            <a:r>
              <a:rPr lang="en-US" sz="14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六位一体的现代化智能制造实训基地，打破传统人才培养边界，构建产教融合新范式，为区域产业升级输送高质量技术技能人才。</a:t>
            </a:r>
            <a:endParaRPr lang="en-US" sz="1100" dirty="0">
              <a:latin typeface="Times New Roman" panose="02020603050405020304" pitchFamily="18" charset="0"/>
              <a:ea typeface="宋体" panose="02010600030101010101" pitchFamily="2" charset="-122"/>
            </a:endParaRPr>
          </a:p>
        </p:txBody>
      </p:sp>
      <p:pic>
        <p:nvPicPr>
          <p:cNvPr id="6" name="Picture 6"/>
          <p:cNvPicPr>
            <a:picLocks noChangeAspect="1"/>
          </p:cNvPicPr>
          <p:nvPr/>
        </p:nvPicPr>
        <p:blipFill>
          <a:blip r:embed="rId1"/>
          <a:srcRect t="14341" b="14341"/>
          <a:stretch>
            <a:fillRect/>
          </a:stretch>
        </p:blipFill>
        <p:spPr>
          <a:xfrm>
            <a:off x="762000" y="2540000"/>
            <a:ext cx="4318000" cy="2286000"/>
          </a:xfrm>
          <a:prstGeom prst="rect">
            <a:avLst/>
          </a:prstGeom>
          <a:noFill/>
          <a:ln w="25400" cap="flat" cmpd="sng">
            <a:noFill/>
            <a:prstDash val="solid"/>
            <a:round/>
          </a:ln>
        </p:spPr>
      </p:pic>
      <p:sp>
        <p:nvSpPr>
          <p:cNvPr id="7" name="AutoShape 7"/>
          <p:cNvSpPr/>
          <p:nvPr/>
        </p:nvSpPr>
        <p:spPr>
          <a:xfrm>
            <a:off x="762000" y="4953000"/>
            <a:ext cx="4318000" cy="1397000"/>
          </a:xfrm>
          <a:prstGeom prst="roundRect">
            <a:avLst>
              <a:gd name="adj" fmla="val 0"/>
            </a:avLst>
          </a:prstGeom>
          <a:solidFill>
            <a:srgbClr val="FFF7ED">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8" name="AutoShape 8"/>
          <p:cNvSpPr/>
          <p:nvPr/>
        </p:nvSpPr>
        <p:spPr>
          <a:xfrm>
            <a:off x="952500" y="5080000"/>
            <a:ext cx="3937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携手优埃唯（UAV）将前沿技术转化为教学资源，把企业真实产线搬进实训课堂，实现“教学即生产、实训即实战”，构建区域智能制造人才培养的核心竞争力与示范标杆。</a:t>
            </a:r>
            <a:endParaRPr lang="en-US" sz="1100" dirty="0">
              <a:latin typeface="Times New Roman" panose="02020603050405020304" pitchFamily="18" charset="0"/>
              <a:ea typeface="宋体" panose="02010600030101010101" pitchFamily="2" charset="-122"/>
            </a:endParaRPr>
          </a:p>
        </p:txBody>
      </p:sp>
      <p:cxnSp>
        <p:nvCxnSpPr>
          <p:cNvPr id="9" name="Connector 9"/>
          <p:cNvCxnSpPr/>
          <p:nvPr/>
        </p:nvCxnSpPr>
        <p:spPr>
          <a:xfrm rot="5388540">
            <a:off x="3429000" y="4438661"/>
            <a:ext cx="3810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0" name="AutoShape 10"/>
          <p:cNvSpPr/>
          <p:nvPr/>
        </p:nvSpPr>
        <p:spPr>
          <a:xfrm>
            <a:off x="5524500" y="2540000"/>
            <a:ext cx="3111500" cy="1841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5524500" y="2540000"/>
            <a:ext cx="3111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12" name="Picture 1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51500" y="2692400"/>
            <a:ext cx="279400" cy="279400"/>
          </a:xfrm>
          <a:prstGeom prst="rect">
            <a:avLst/>
          </a:prstGeom>
        </p:spPr>
      </p:pic>
      <p:sp>
        <p:nvSpPr>
          <p:cNvPr id="13" name="AutoShape 13"/>
          <p:cNvSpPr/>
          <p:nvPr/>
        </p:nvSpPr>
        <p:spPr>
          <a:xfrm>
            <a:off x="6032500" y="2667000"/>
            <a:ext cx="2413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战略深度对接</a:t>
            </a:r>
            <a:endParaRPr lang="en-US" sz="1100">
              <a:latin typeface="Times New Roman" panose="02020603050405020304" pitchFamily="18" charset="0"/>
              <a:ea typeface="宋体" panose="02010600030101010101" pitchFamily="2" charset="-122"/>
            </a:endParaRPr>
          </a:p>
        </p:txBody>
      </p:sp>
      <p:sp>
        <p:nvSpPr>
          <p:cNvPr id="14" name="AutoShape 14"/>
          <p:cNvSpPr/>
          <p:nvPr/>
        </p:nvSpPr>
        <p:spPr>
          <a:xfrm>
            <a:off x="5651500" y="3175000"/>
            <a:ext cx="2857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紧密围绕“</a:t>
            </a:r>
            <a:r>
              <a:rPr lang="en-US" sz="1200" b="1"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中国制造2025</a:t>
            </a:r>
            <a:r>
              <a:rPr lang="en-US" sz="120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”与“</a:t>
            </a:r>
            <a:r>
              <a:rPr lang="en-US" sz="1200" b="1"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新质生产力</a:t>
            </a:r>
            <a:r>
              <a:rPr lang="en-US" sz="120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”发展战略，锚定高端装备制造产业方向，将国家宏观战略精准转化为人才培养的具体实践路径。</a:t>
            </a:r>
            <a:endParaRPr lang="en-US" sz="1100" dirty="0">
              <a:latin typeface="Times New Roman" panose="02020603050405020304" pitchFamily="18" charset="0"/>
              <a:ea typeface="宋体" panose="02010600030101010101" pitchFamily="2" charset="-122"/>
            </a:endParaRPr>
          </a:p>
        </p:txBody>
      </p:sp>
      <p:sp>
        <p:nvSpPr>
          <p:cNvPr id="15" name="AutoShape 15"/>
          <p:cNvSpPr/>
          <p:nvPr/>
        </p:nvSpPr>
        <p:spPr>
          <a:xfrm>
            <a:off x="8826500" y="2540000"/>
            <a:ext cx="3111500" cy="1841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6" name="AutoShape 16"/>
          <p:cNvSpPr/>
          <p:nvPr/>
        </p:nvSpPr>
        <p:spPr>
          <a:xfrm>
            <a:off x="8826500" y="2540000"/>
            <a:ext cx="3111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17" name="Picture 1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53500" y="2692400"/>
            <a:ext cx="279400" cy="279400"/>
          </a:xfrm>
          <a:prstGeom prst="rect">
            <a:avLst/>
          </a:prstGeom>
        </p:spPr>
      </p:pic>
      <p:sp>
        <p:nvSpPr>
          <p:cNvPr id="18" name="AutoShape 18"/>
          <p:cNvSpPr/>
          <p:nvPr/>
        </p:nvSpPr>
        <p:spPr>
          <a:xfrm>
            <a:off x="9334500" y="2667000"/>
            <a:ext cx="2413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核心专业聚焦</a:t>
            </a:r>
            <a:endParaRPr lang="en-US" sz="1100">
              <a:latin typeface="Times New Roman" panose="02020603050405020304" pitchFamily="18" charset="0"/>
              <a:ea typeface="宋体" panose="02010600030101010101" pitchFamily="2" charset="-122"/>
            </a:endParaRPr>
          </a:p>
        </p:txBody>
      </p:sp>
      <p:sp>
        <p:nvSpPr>
          <p:cNvPr id="19" name="AutoShape 19"/>
          <p:cNvSpPr/>
          <p:nvPr/>
        </p:nvSpPr>
        <p:spPr>
          <a:xfrm>
            <a:off x="8953500" y="3175000"/>
            <a:ext cx="2857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深耕机电一体化核心专业领域，直面职业教育与产业实际需求脱节的痛点，重构课程体系与教学内容，让专业建设与行业技术迭代同频共振</a:t>
            </a: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endParaRPr lang="en-US" sz="1100" dirty="0">
              <a:latin typeface="Times New Roman" panose="02020603050405020304" pitchFamily="18" charset="0"/>
              <a:ea typeface="宋体" panose="02010600030101010101" pitchFamily="2" charset="-122"/>
            </a:endParaRPr>
          </a:p>
        </p:txBody>
      </p:sp>
      <p:sp>
        <p:nvSpPr>
          <p:cNvPr id="20" name="AutoShape 20"/>
          <p:cNvSpPr/>
          <p:nvPr/>
        </p:nvSpPr>
        <p:spPr>
          <a:xfrm>
            <a:off x="5524500" y="4508500"/>
            <a:ext cx="3111500" cy="1841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1" name="AutoShape 21"/>
          <p:cNvSpPr/>
          <p:nvPr/>
        </p:nvSpPr>
        <p:spPr>
          <a:xfrm>
            <a:off x="5524500" y="4508500"/>
            <a:ext cx="3111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22" name="Picture 2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651500" y="4660900"/>
            <a:ext cx="279400" cy="279400"/>
          </a:xfrm>
          <a:prstGeom prst="rect">
            <a:avLst/>
          </a:prstGeom>
        </p:spPr>
      </p:pic>
      <p:sp>
        <p:nvSpPr>
          <p:cNvPr id="23" name="AutoShape 23"/>
          <p:cNvSpPr/>
          <p:nvPr/>
        </p:nvSpPr>
        <p:spPr>
          <a:xfrm>
            <a:off x="6032500" y="4635500"/>
            <a:ext cx="2413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精英人才塑造</a:t>
            </a:r>
            <a:endParaRPr lang="en-US" sz="1100">
              <a:latin typeface="Times New Roman" panose="02020603050405020304" pitchFamily="18" charset="0"/>
              <a:ea typeface="宋体" panose="02010600030101010101" pitchFamily="2" charset="-122"/>
            </a:endParaRPr>
          </a:p>
        </p:txBody>
      </p:sp>
      <p:sp>
        <p:nvSpPr>
          <p:cNvPr id="24" name="AutoShape 24"/>
          <p:cNvSpPr/>
          <p:nvPr/>
        </p:nvSpPr>
        <p:spPr>
          <a:xfrm>
            <a:off x="5651500" y="5143500"/>
            <a:ext cx="2857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坚持理论与实践并重，着力培养既具备扎实专业基础，又拥有卓越动手能力与创新思维的复合型技术技能人才，满足企业对高水平工匠的迫切需求。</a:t>
            </a:r>
            <a:endParaRPr lang="en-US" sz="1100" dirty="0">
              <a:latin typeface="Times New Roman" panose="02020603050405020304" pitchFamily="18" charset="0"/>
              <a:ea typeface="宋体" panose="02010600030101010101" pitchFamily="2" charset="-122"/>
            </a:endParaRPr>
          </a:p>
        </p:txBody>
      </p:sp>
      <p:sp>
        <p:nvSpPr>
          <p:cNvPr id="25" name="AutoShape 25"/>
          <p:cNvSpPr/>
          <p:nvPr/>
        </p:nvSpPr>
        <p:spPr>
          <a:xfrm>
            <a:off x="8826500" y="4508500"/>
            <a:ext cx="3111500" cy="1841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6" name="AutoShape 26"/>
          <p:cNvSpPr/>
          <p:nvPr/>
        </p:nvSpPr>
        <p:spPr>
          <a:xfrm>
            <a:off x="8826500" y="4508500"/>
            <a:ext cx="3111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27" name="Picture 2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953500" y="4660900"/>
            <a:ext cx="279400" cy="279400"/>
          </a:xfrm>
          <a:prstGeom prst="rect">
            <a:avLst/>
          </a:prstGeom>
        </p:spPr>
      </p:pic>
      <p:sp>
        <p:nvSpPr>
          <p:cNvPr id="28" name="AutoShape 28"/>
          <p:cNvSpPr/>
          <p:nvPr/>
        </p:nvSpPr>
        <p:spPr>
          <a:xfrm>
            <a:off x="9334500" y="4635500"/>
            <a:ext cx="2413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硬核产业支撑</a:t>
            </a:r>
            <a:endParaRPr lang="en-US" sz="1100">
              <a:latin typeface="Times New Roman" panose="02020603050405020304" pitchFamily="18" charset="0"/>
              <a:ea typeface="宋体" panose="02010600030101010101" pitchFamily="2" charset="-122"/>
            </a:endParaRPr>
          </a:p>
        </p:txBody>
      </p:sp>
      <p:sp>
        <p:nvSpPr>
          <p:cNvPr id="29" name="AutoShape 29"/>
          <p:cNvSpPr/>
          <p:nvPr/>
        </p:nvSpPr>
        <p:spPr>
          <a:xfrm>
            <a:off x="8953500" y="5143500"/>
            <a:ext cx="2857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为区域高端装备制造业的智能化、数字化转型升级提供源源不断的智力支持与人才保障，以人才链赋能产业链，推动区域智能制造产业高质量发展。</a:t>
            </a:r>
            <a:endParaRPr lang="en-US" sz="1100">
              <a:latin typeface="Times New Roman" panose="02020603050405020304" pitchFamily="18" charset="0"/>
              <a:ea typeface="宋体" panose="02010600030101010101" pitchFamily="2" charset="-122"/>
            </a:endParaRPr>
          </a:p>
        </p:txBody>
      </p:sp>
      <p:pic>
        <p:nvPicPr>
          <p:cNvPr id="30" name="Picture 3"/>
          <p:cNvPicPr>
            <a:picLocks noChangeAspect="1"/>
          </p:cNvPicPr>
          <p:nvPr/>
        </p:nvPicPr>
        <p:blipFill>
          <a:blip r:embed="rId10"/>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1430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构建“岗课赛证”融通的一体化人才培养体系</a:t>
            </a:r>
            <a:endParaRPr lang="en-US" sz="1100" dirty="0">
              <a:latin typeface="黑体" panose="02010609060101010101" pitchFamily="49" charset="-122"/>
              <a:ea typeface="黑体" panose="02010609060101010101" pitchFamily="49" charset="-122"/>
            </a:endParaRPr>
          </a:p>
        </p:txBody>
      </p:sp>
      <p:sp>
        <p:nvSpPr>
          <p:cNvPr id="3" name="AutoShape 3"/>
          <p:cNvSpPr/>
          <p:nvPr/>
        </p:nvSpPr>
        <p:spPr>
          <a:xfrm>
            <a:off x="762000" y="1270000"/>
            <a:ext cx="10668000" cy="1079500"/>
          </a:xfrm>
          <a:prstGeom prst="roundRect">
            <a:avLst>
              <a:gd name="adj" fmla="val 0"/>
            </a:avLst>
          </a:prstGeom>
          <a:solidFill>
            <a:srgbClr val="FFF7ED">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 name="AutoShape 4"/>
          <p:cNvSpPr/>
          <p:nvPr/>
        </p:nvSpPr>
        <p:spPr>
          <a:xfrm>
            <a:off x="952500" y="1333500"/>
            <a:ext cx="10287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项目以构建与产业发展同频共振的人才培养新生态为核心，打破教育与产业的壁垒。通过深度融合岗位需求、课程内容、竞赛标准与职业资格，最终实现</a:t>
            </a: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“学完即能考、考过即能上岗”</a:t>
            </a:r>
            <a:r>
              <a:rPr lang="en-US" sz="14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的高效能培养闭环，让人才供给精准适配区域产业升级与行业发展的实际需求。</a:t>
            </a:r>
            <a:endParaRPr lang="en-US" sz="1100">
              <a:latin typeface="Times New Roman" panose="02020603050405020304" pitchFamily="18" charset="0"/>
              <a:ea typeface="宋体" panose="02010600030101010101" pitchFamily="2" charset="-122"/>
            </a:endParaRPr>
          </a:p>
        </p:txBody>
      </p:sp>
      <p:sp>
        <p:nvSpPr>
          <p:cNvPr id="5" name="AutoShape 5"/>
          <p:cNvSpPr/>
          <p:nvPr/>
        </p:nvSpPr>
        <p:spPr>
          <a:xfrm>
            <a:off x="762000" y="2540000"/>
            <a:ext cx="3429000" cy="1905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6" name="AutoShape 6"/>
          <p:cNvSpPr/>
          <p:nvPr/>
        </p:nvSpPr>
        <p:spPr>
          <a:xfrm>
            <a:off x="762000" y="2540000"/>
            <a:ext cx="34290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7" name="AutoShape 7"/>
          <p:cNvSpPr/>
          <p:nvPr/>
        </p:nvSpPr>
        <p:spPr>
          <a:xfrm>
            <a:off x="952500" y="2692400"/>
            <a:ext cx="304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岗课融通 · 岗位导向</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920750" y="3048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将企业真实岗位的核心能力要求与工作流程融入专业课程体系，重构教学内容与实践环节。让学生在校所学直接对标职场岗位标准，从源头解决学校教育与企业用人需求脱节的问题。</a:t>
            </a:r>
            <a:endParaRPr lang="en-US" sz="1100" dirty="0">
              <a:latin typeface="Times New Roman" panose="02020603050405020304" pitchFamily="18" charset="0"/>
              <a:ea typeface="宋体" panose="02010600030101010101" pitchFamily="2" charset="-122"/>
            </a:endParaRPr>
          </a:p>
        </p:txBody>
      </p:sp>
      <p:sp>
        <p:nvSpPr>
          <p:cNvPr id="9" name="AutoShape 9"/>
          <p:cNvSpPr/>
          <p:nvPr/>
        </p:nvSpPr>
        <p:spPr>
          <a:xfrm>
            <a:off x="4381500" y="2540000"/>
            <a:ext cx="3429000" cy="1905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4381500" y="2540000"/>
            <a:ext cx="34290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4572000" y="2692400"/>
            <a:ext cx="304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课赛融通 · 竞技育人</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4572000" y="3175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引入全国职业院校技能大赛的高标准技术规范与考核模式，以赛促教、以赛促学。通过高强度的实训模拟与竞技比拼，全面提升学生的实操能力与临场应变能力，培养适应产业一线的技术能手。</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8001000" y="2540000"/>
            <a:ext cx="3429000" cy="1905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4" name="AutoShape 14"/>
          <p:cNvSpPr/>
          <p:nvPr/>
        </p:nvSpPr>
        <p:spPr>
          <a:xfrm>
            <a:off x="8001000" y="2540000"/>
            <a:ext cx="34290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8191500" y="2692400"/>
            <a:ext cx="304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课证融通 · 书证衔接</a:t>
            </a:r>
            <a:endParaRPr lang="en-US" sz="1100">
              <a:latin typeface="Times New Roman" panose="02020603050405020304" pitchFamily="18" charset="0"/>
              <a:ea typeface="宋体" panose="02010600030101010101" pitchFamily="2" charset="-122"/>
            </a:endParaRPr>
          </a:p>
        </p:txBody>
      </p:sp>
      <p:sp>
        <p:nvSpPr>
          <p:cNvPr id="16" name="AutoShape 16"/>
          <p:cNvSpPr/>
          <p:nvPr/>
        </p:nvSpPr>
        <p:spPr>
          <a:xfrm>
            <a:off x="8191500" y="3175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把职业技能等级证书的考核大纲与认证内容有机嵌入日常课程考核体系，实现“一课双证”。学生在完成学业的同时即可获取行业认可的职业资格，为毕业生高质量就业提供强有力的资质背书。</a:t>
            </a:r>
            <a:endParaRPr lang="en-US" sz="1100">
              <a:latin typeface="Times New Roman" panose="02020603050405020304" pitchFamily="18" charset="0"/>
              <a:ea typeface="宋体" panose="02010600030101010101" pitchFamily="2" charset="-122"/>
            </a:endParaRPr>
          </a:p>
        </p:txBody>
      </p:sp>
      <p:pic>
        <p:nvPicPr>
          <p:cNvPr id="17" name="Picture 17"/>
          <p:cNvPicPr>
            <a:picLocks noChangeAspect="1"/>
          </p:cNvPicPr>
          <p:nvPr/>
        </p:nvPicPr>
        <p:blipFill>
          <a:blip r:embed="rId1"/>
          <a:srcRect t="537" b="537"/>
          <a:stretch>
            <a:fillRect/>
          </a:stretch>
        </p:blipFill>
        <p:spPr>
          <a:xfrm>
            <a:off x="762000" y="4635500"/>
            <a:ext cx="2794000" cy="1841500"/>
          </a:xfrm>
          <a:prstGeom prst="rect">
            <a:avLst/>
          </a:prstGeom>
          <a:noFill/>
          <a:ln w="25400" cap="flat" cmpd="sng">
            <a:noFill/>
            <a:prstDash val="solid"/>
            <a:round/>
          </a:ln>
        </p:spPr>
      </p:pic>
      <p:sp>
        <p:nvSpPr>
          <p:cNvPr id="18" name="AutoShape 18"/>
          <p:cNvSpPr/>
          <p:nvPr/>
        </p:nvSpPr>
        <p:spPr>
          <a:xfrm>
            <a:off x="3937000" y="4635500"/>
            <a:ext cx="7620000" cy="1841500"/>
          </a:xfrm>
          <a:prstGeom prst="roundRect">
            <a:avLst>
              <a:gd name="adj" fmla="val 0"/>
            </a:avLst>
          </a:prstGeom>
          <a:solidFill>
            <a:srgbClr val="1F2937">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9" name="AutoShape 19"/>
          <p:cNvSpPr/>
          <p:nvPr/>
        </p:nvSpPr>
        <p:spPr>
          <a:xfrm>
            <a:off x="3937000" y="4635500"/>
            <a:ext cx="63500" cy="18415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0" name="AutoShape 20"/>
          <p:cNvSpPr/>
          <p:nvPr/>
        </p:nvSpPr>
        <p:spPr>
          <a:xfrm>
            <a:off x="4191000" y="4762500"/>
            <a:ext cx="711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三年建设愿景：打造区域职业教育创新标杆</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4191000" y="5270500"/>
            <a:ext cx="7112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D1D5D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通过三年系统性建设，我们将打造一个设备配置先进、师资结构雄厚、教学模式创新的现代化实训中心。这不仅是提升学校核心竞争力的关键举措，更旨在树立区域内产教深度融合的新范式，为地方产业发展源源不断地输送既懂理论又精实操的高素质技术技能型人才，实现教育链与产业链的无缝对接。</a:t>
            </a:r>
            <a:endParaRPr lang="en-US" sz="1100">
              <a:latin typeface="Times New Roman" panose="02020603050405020304" pitchFamily="18" charset="0"/>
              <a:ea typeface="宋体" panose="02010600030101010101" pitchFamily="2" charset="-122"/>
            </a:endParaRPr>
          </a:p>
        </p:txBody>
      </p:sp>
      <p:pic>
        <p:nvPicPr>
          <p:cNvPr id="22" name="Picture 3"/>
          <p:cNvPicPr>
            <a:picLocks noChangeAspect="1"/>
          </p:cNvPicPr>
          <p:nvPr/>
        </p:nvPicPr>
        <p:blipFill>
          <a:blip r:embed="rId2"/>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项目亮点：四大创新驱动，确保项目成功</a:t>
            </a:r>
            <a:endParaRPr lang="en-US" sz="1100" dirty="0">
              <a:latin typeface="黑体" panose="02010609060101010101" pitchFamily="49" charset="-122"/>
              <a:ea typeface="黑体" panose="02010609060101010101" pitchFamily="49" charset="-122"/>
            </a:endParaRPr>
          </a:p>
        </p:txBody>
      </p:sp>
      <p:sp>
        <p:nvSpPr>
          <p:cNvPr id="3" name="AutoShape 3"/>
          <p:cNvSpPr/>
          <p:nvPr/>
        </p:nvSpPr>
        <p:spPr>
          <a:xfrm>
            <a:off x="762000" y="1524000"/>
            <a:ext cx="2641600" cy="247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4" name="AutoShape 4"/>
          <p:cNvSpPr/>
          <p:nvPr/>
        </p:nvSpPr>
        <p:spPr>
          <a:xfrm>
            <a:off x="762000" y="1524000"/>
            <a:ext cx="26416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5" name="AutoShape 5"/>
          <p:cNvSpPr/>
          <p:nvPr/>
        </p:nvSpPr>
        <p:spPr>
          <a:xfrm>
            <a:off x="889000" y="1714500"/>
            <a:ext cx="23876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产教深度融合</a:t>
            </a:r>
            <a:endParaRPr lang="en-US" sz="1100">
              <a:latin typeface="Times New Roman" panose="02020603050405020304" pitchFamily="18" charset="0"/>
              <a:ea typeface="宋体" panose="02010600030101010101" pitchFamily="2" charset="-122"/>
            </a:endParaRPr>
          </a:p>
        </p:txBody>
      </p:sp>
      <p:sp>
        <p:nvSpPr>
          <p:cNvPr id="6" name="AutoShape 6"/>
          <p:cNvSpPr/>
          <p:nvPr/>
        </p:nvSpPr>
        <p:spPr>
          <a:xfrm>
            <a:off x="889000" y="2286000"/>
            <a:ext cx="2387600" cy="4572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7" name="AutoShape 7"/>
          <p:cNvSpPr/>
          <p:nvPr/>
        </p:nvSpPr>
        <p:spPr>
          <a:xfrm>
            <a:off x="952500" y="2324100"/>
            <a:ext cx="2260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教学工厂模式 · 做中学</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889000" y="2921000"/>
            <a:ext cx="2387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以企业真实应用场景为蓝本，引入真实工程项目，打破理论与实践壁垒，让学生在沉浸式工程环境中掌握核心技术与实操能力。</a:t>
            </a:r>
            <a:endParaRPr lang="en-US" sz="1100">
              <a:latin typeface="Times New Roman" panose="02020603050405020304" pitchFamily="18" charset="0"/>
              <a:ea typeface="宋体" panose="02010600030101010101" pitchFamily="2" charset="-122"/>
            </a:endParaRPr>
          </a:p>
        </p:txBody>
      </p:sp>
      <p:sp>
        <p:nvSpPr>
          <p:cNvPr id="9" name="AutoShape 9"/>
          <p:cNvSpPr/>
          <p:nvPr/>
        </p:nvSpPr>
        <p:spPr>
          <a:xfrm>
            <a:off x="3556000" y="1524000"/>
            <a:ext cx="2641600" cy="247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3556000" y="1524000"/>
            <a:ext cx="26416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3683000" y="1714500"/>
            <a:ext cx="23876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校企协同共建</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3683000" y="2286000"/>
            <a:ext cx="2387600" cy="4572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3" name="AutoShape 13"/>
          <p:cNvSpPr/>
          <p:nvPr/>
        </p:nvSpPr>
        <p:spPr>
          <a:xfrm>
            <a:off x="3746500" y="2324100"/>
            <a:ext cx="2260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四位一体 · 紧密共同体</a:t>
            </a:r>
            <a:endParaRPr lang="en-US" sz="1100">
              <a:latin typeface="Times New Roman" panose="02020603050405020304" pitchFamily="18" charset="0"/>
              <a:ea typeface="宋体" panose="02010600030101010101" pitchFamily="2" charset="-122"/>
            </a:endParaRPr>
          </a:p>
        </p:txBody>
      </p:sp>
      <p:sp>
        <p:nvSpPr>
          <p:cNvPr id="14" name="AutoShape 14"/>
          <p:cNvSpPr/>
          <p:nvPr/>
        </p:nvSpPr>
        <p:spPr>
          <a:xfrm>
            <a:off x="3683000" y="2921000"/>
            <a:ext cx="2387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校企双方共定规划、共建资源、共管过程、共评成果，构建利益与责任深度绑定的合作机制，实现资源互补与人才共育的长效发展。</a:t>
            </a:r>
            <a:endParaRPr lang="en-US" sz="1100">
              <a:latin typeface="Times New Roman" panose="02020603050405020304" pitchFamily="18" charset="0"/>
              <a:ea typeface="宋体" panose="02010600030101010101" pitchFamily="2" charset="-122"/>
            </a:endParaRPr>
          </a:p>
        </p:txBody>
      </p:sp>
      <p:sp>
        <p:nvSpPr>
          <p:cNvPr id="15" name="AutoShape 15"/>
          <p:cNvSpPr/>
          <p:nvPr/>
        </p:nvSpPr>
        <p:spPr>
          <a:xfrm>
            <a:off x="6350000" y="1524000"/>
            <a:ext cx="2641600" cy="247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6" name="AutoShape 16"/>
          <p:cNvSpPr/>
          <p:nvPr/>
        </p:nvSpPr>
        <p:spPr>
          <a:xfrm>
            <a:off x="6350000" y="1524000"/>
            <a:ext cx="26416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7" name="AutoShape 17"/>
          <p:cNvSpPr/>
          <p:nvPr/>
        </p:nvSpPr>
        <p:spPr>
          <a:xfrm>
            <a:off x="6477000" y="1714500"/>
            <a:ext cx="23876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四阶段递进建设</a:t>
            </a:r>
            <a:endParaRPr lang="en-US" sz="1100">
              <a:latin typeface="Times New Roman" panose="02020603050405020304" pitchFamily="18" charset="0"/>
              <a:ea typeface="宋体" panose="02010600030101010101" pitchFamily="2" charset="-122"/>
            </a:endParaRPr>
          </a:p>
        </p:txBody>
      </p:sp>
      <p:sp>
        <p:nvSpPr>
          <p:cNvPr id="18" name="AutoShape 18"/>
          <p:cNvSpPr/>
          <p:nvPr/>
        </p:nvSpPr>
        <p:spPr>
          <a:xfrm>
            <a:off x="6477000" y="2286000"/>
            <a:ext cx="2387600" cy="4572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9" name="AutoShape 19"/>
          <p:cNvSpPr/>
          <p:nvPr/>
        </p:nvSpPr>
        <p:spPr>
          <a:xfrm>
            <a:off x="6540500" y="2324100"/>
            <a:ext cx="2260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科学路径 · 稳步升级</a:t>
            </a:r>
            <a:endParaRPr lang="en-US" sz="1100">
              <a:latin typeface="Times New Roman" panose="02020603050405020304" pitchFamily="18" charset="0"/>
              <a:ea typeface="宋体" panose="02010600030101010101" pitchFamily="2" charset="-122"/>
            </a:endParaRPr>
          </a:p>
        </p:txBody>
      </p:sp>
      <p:sp>
        <p:nvSpPr>
          <p:cNvPr id="20" name="AutoShape 20"/>
          <p:cNvSpPr/>
          <p:nvPr/>
        </p:nvSpPr>
        <p:spPr>
          <a:xfrm>
            <a:off x="6477000" y="2921000"/>
            <a:ext cx="2387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遵循从基础教学到数字工厂的演进逻辑，分阶段实施建设。层层递进夯实基础，确保项目建设节奏合理，每一步成果都可落地、可检验。</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9144000" y="1524000"/>
            <a:ext cx="2641600" cy="247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22" name="AutoShape 22"/>
          <p:cNvSpPr/>
          <p:nvPr/>
        </p:nvSpPr>
        <p:spPr>
          <a:xfrm>
            <a:off x="9144000" y="1524000"/>
            <a:ext cx="26416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3" name="AutoShape 23"/>
          <p:cNvSpPr/>
          <p:nvPr/>
        </p:nvSpPr>
        <p:spPr>
          <a:xfrm>
            <a:off x="9271000" y="1714500"/>
            <a:ext cx="23876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多元化效益产出</a:t>
            </a:r>
            <a:endParaRPr lang="en-US" sz="1100">
              <a:latin typeface="Times New Roman" panose="02020603050405020304" pitchFamily="18" charset="0"/>
              <a:ea typeface="宋体" panose="02010600030101010101" pitchFamily="2" charset="-122"/>
            </a:endParaRPr>
          </a:p>
        </p:txBody>
      </p:sp>
      <p:sp>
        <p:nvSpPr>
          <p:cNvPr id="24" name="AutoShape 24"/>
          <p:cNvSpPr/>
          <p:nvPr/>
        </p:nvSpPr>
        <p:spPr>
          <a:xfrm>
            <a:off x="9271000" y="2286000"/>
            <a:ext cx="2387600" cy="4572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5" name="AutoShape 25"/>
          <p:cNvSpPr/>
          <p:nvPr/>
        </p:nvSpPr>
        <p:spPr>
          <a:xfrm>
            <a:off x="9334500" y="2324100"/>
            <a:ext cx="2260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多方共赢 · 产教衔接</a:t>
            </a:r>
            <a:endParaRPr lang="en-US" sz="1100">
              <a:latin typeface="Times New Roman" panose="02020603050405020304" pitchFamily="18" charset="0"/>
              <a:ea typeface="宋体" panose="02010600030101010101" pitchFamily="2" charset="-122"/>
            </a:endParaRPr>
          </a:p>
        </p:txBody>
      </p:sp>
      <p:sp>
        <p:nvSpPr>
          <p:cNvPr id="26" name="AutoShape 26"/>
          <p:cNvSpPr/>
          <p:nvPr/>
        </p:nvSpPr>
        <p:spPr>
          <a:xfrm>
            <a:off x="9271000" y="2921000"/>
            <a:ext cx="23876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服务校内人才培养的同时向社会开放，开展员工培训与技能认定。打通教育链与产业链，创造教育价值与社会经济效益的双重回报。</a:t>
            </a:r>
            <a:endParaRPr lang="en-US" sz="1100">
              <a:latin typeface="Times New Roman" panose="02020603050405020304" pitchFamily="18" charset="0"/>
              <a:ea typeface="宋体" panose="02010600030101010101" pitchFamily="2" charset="-122"/>
            </a:endParaRPr>
          </a:p>
        </p:txBody>
      </p:sp>
      <p:sp>
        <p:nvSpPr>
          <p:cNvPr id="27" name="AutoShape 27"/>
          <p:cNvSpPr/>
          <p:nvPr/>
        </p:nvSpPr>
        <p:spPr>
          <a:xfrm>
            <a:off x="762000" y="4254500"/>
            <a:ext cx="11023600" cy="2095500"/>
          </a:xfrm>
          <a:prstGeom prst="roundRect">
            <a:avLst>
              <a:gd name="adj" fmla="val 0"/>
            </a:avLst>
          </a:prstGeom>
          <a:solidFill>
            <a:srgbClr val="FF6A00">
              <a:alpha val="7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8" name="AutoShape 28"/>
          <p:cNvSpPr/>
          <p:nvPr/>
        </p:nvSpPr>
        <p:spPr>
          <a:xfrm>
            <a:off x="762000" y="4254500"/>
            <a:ext cx="50800" cy="20955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9" name="AutoShape 29"/>
          <p:cNvSpPr/>
          <p:nvPr/>
        </p:nvSpPr>
        <p:spPr>
          <a:xfrm>
            <a:off x="1016000" y="4381500"/>
            <a:ext cx="1041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8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全维度创新体系，构建产教融合新范式</a:t>
            </a:r>
            <a:endParaRPr lang="en-US" sz="1100">
              <a:latin typeface="Times New Roman" panose="02020603050405020304" pitchFamily="18" charset="0"/>
              <a:ea typeface="宋体" panose="02010600030101010101" pitchFamily="2" charset="-122"/>
            </a:endParaRPr>
          </a:p>
        </p:txBody>
      </p:sp>
      <p:sp>
        <p:nvSpPr>
          <p:cNvPr id="30" name="AutoShape 30"/>
          <p:cNvSpPr/>
          <p:nvPr/>
        </p:nvSpPr>
        <p:spPr>
          <a:xfrm>
            <a:off x="1016000" y="4953000"/>
            <a:ext cx="10477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这四大创新维度共同构成了项目的核心竞争力：以真实场景解决教学脱离实际的痛点，以协同机制保障资源高效投入，以科学路径把控建设质量，以多元产出放大项目社会价值。从人才培养到产业服务，从教学改革到技术落地，全方位打造可复制、可推广的现代化产教融合示范样板，为行业人才供给与产业升级提供强有力的支撑。</a:t>
            </a:r>
            <a:endParaRPr lang="en-US" sz="1100">
              <a:latin typeface="Times New Roman" panose="02020603050405020304" pitchFamily="18" charset="0"/>
              <a:ea typeface="宋体" panose="02010600030101010101" pitchFamily="2" charset="-122"/>
            </a:endParaRPr>
          </a:p>
        </p:txBody>
      </p:sp>
      <p:pic>
        <p:nvPicPr>
          <p:cNvPr id="31" name="Picture 3"/>
          <p:cNvPicPr>
            <a:picLocks noChangeAspect="1"/>
          </p:cNvPicPr>
          <p:nvPr/>
        </p:nvPicPr>
        <p:blipFill>
          <a:blip r:embed="rId1"/>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016000" y="1397000"/>
            <a:ext cx="3175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0" b="1" i="0" u="none" strike="noStrike">
                <a:solidFill>
                  <a:srgbClr val="FF6A00">
                    <a:alpha val="94902"/>
                  </a:srgbClr>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02</a:t>
            </a:r>
            <a:endParaRPr lang="en-US" sz="1100">
              <a:latin typeface="Times New Roman" panose="02020603050405020304" pitchFamily="18" charset="0"/>
              <a:ea typeface="宋体" panose="02010600030101010101" pitchFamily="2" charset="-122"/>
            </a:endParaRPr>
          </a:p>
        </p:txBody>
      </p:sp>
      <p:sp>
        <p:nvSpPr>
          <p:cNvPr id="3" name="AutoShape 3"/>
          <p:cNvSpPr/>
          <p:nvPr/>
        </p:nvSpPr>
        <p:spPr>
          <a:xfrm>
            <a:off x="1016000" y="2794000"/>
            <a:ext cx="10795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项目背景与建设必要性</a:t>
            </a:r>
            <a:endParaRPr lang="en-US" sz="1100">
              <a:latin typeface="Times New Roman" panose="02020603050405020304" pitchFamily="18" charset="0"/>
              <a:ea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时代背景：国家战略与产业升级的双重驱动</a:t>
            </a:r>
            <a:endParaRPr lang="en-US" sz="1100" dirty="0">
              <a:latin typeface="黑体" panose="02010609060101010101" pitchFamily="49" charset="-122"/>
              <a:ea typeface="黑体" panose="02010609060101010101" pitchFamily="49" charset="-122"/>
            </a:endParaRPr>
          </a:p>
        </p:txBody>
      </p:sp>
      <p:pic>
        <p:nvPicPr>
          <p:cNvPr id="3" name="Picture 3"/>
          <p:cNvPicPr>
            <a:picLocks noChangeAspect="1"/>
          </p:cNvPicPr>
          <p:nvPr/>
        </p:nvPicPr>
        <p:blipFill>
          <a:blip r:embed="rId1"/>
          <a:srcRect l="11887" r="11887"/>
          <a:stretch>
            <a:fillRect/>
          </a:stretch>
        </p:blipFill>
        <p:spPr>
          <a:xfrm>
            <a:off x="762000" y="1397000"/>
            <a:ext cx="2921000" cy="1905000"/>
          </a:xfrm>
          <a:prstGeom prst="rect">
            <a:avLst/>
          </a:prstGeom>
          <a:noFill/>
          <a:ln w="25400" cap="flat" cmpd="sng">
            <a:noFill/>
            <a:prstDash val="solid"/>
            <a:round/>
          </a:ln>
        </p:spPr>
      </p:pic>
      <p:pic>
        <p:nvPicPr>
          <p:cNvPr id="4" name="Picture 4"/>
          <p:cNvPicPr>
            <a:picLocks noChangeAspect="1"/>
          </p:cNvPicPr>
          <p:nvPr/>
        </p:nvPicPr>
        <p:blipFill>
          <a:blip r:embed="rId2"/>
          <a:srcRect t="7213" b="7213"/>
          <a:stretch>
            <a:fillRect/>
          </a:stretch>
        </p:blipFill>
        <p:spPr>
          <a:xfrm>
            <a:off x="3937000" y="1397000"/>
            <a:ext cx="2921000" cy="1905000"/>
          </a:xfrm>
          <a:prstGeom prst="rect">
            <a:avLst/>
          </a:prstGeom>
          <a:noFill/>
          <a:ln w="25400" cap="flat" cmpd="sng">
            <a:noFill/>
            <a:prstDash val="solid"/>
            <a:round/>
          </a:ln>
        </p:spPr>
      </p:pic>
      <p:sp>
        <p:nvSpPr>
          <p:cNvPr id="5" name="AutoShape 5"/>
          <p:cNvSpPr/>
          <p:nvPr/>
        </p:nvSpPr>
        <p:spPr>
          <a:xfrm>
            <a:off x="7112000" y="1397000"/>
            <a:ext cx="4318000" cy="19050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6" name="AutoShape 6"/>
          <p:cNvSpPr/>
          <p:nvPr/>
        </p:nvSpPr>
        <p:spPr>
          <a:xfrm>
            <a:off x="7112000" y="1397000"/>
            <a:ext cx="50800" cy="1905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7" name="AutoShape 7"/>
          <p:cNvSpPr/>
          <p:nvPr/>
        </p:nvSpPr>
        <p:spPr>
          <a:xfrm>
            <a:off x="7302500" y="1524000"/>
            <a:ext cx="40005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随着</a:t>
            </a: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“中国制造2025”</a:t>
            </a:r>
            <a:r>
              <a:rPr lang="en-US" sz="1400" b="0"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战略的深入实施和</a:t>
            </a: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“新质生产力”</a:t>
            </a:r>
            <a:r>
              <a:rPr lang="en-US" sz="1400" b="0"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的加速发展，我国制造业正经历深刻的数字化、网络化、智能化变革。这不仅是技术的迭代，更是产业生态的重塑，为职业教育带来了全新的机遇与挑战。</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762000" y="3683000"/>
            <a:ext cx="5270500" cy="2413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9" name="AutoShape 9"/>
          <p:cNvSpPr/>
          <p:nvPr/>
        </p:nvSpPr>
        <p:spPr>
          <a:xfrm>
            <a:off x="762000" y="3683000"/>
            <a:ext cx="5270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952500" y="3937000"/>
            <a:ext cx="558800" cy="5588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4000500"/>
            <a:ext cx="431800" cy="431800"/>
          </a:xfrm>
          <a:prstGeom prst="rect">
            <a:avLst/>
          </a:prstGeom>
        </p:spPr>
      </p:pic>
      <p:sp>
        <p:nvSpPr>
          <p:cNvPr id="12" name="AutoShape 12"/>
          <p:cNvSpPr/>
          <p:nvPr/>
        </p:nvSpPr>
        <p:spPr>
          <a:xfrm>
            <a:off x="1714500" y="3962400"/>
            <a:ext cx="406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8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人才需求爆发：复合型技术人才紧缺</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952500" y="4699000"/>
            <a:ext cx="488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智能制造产业升级催生了对掌握PLC控制、工业机器人、机器视觉及工业互联网等关键技术人才的巨大缺口。企业不再满足于单一技能劳动者，而是迫切需要能跨领域解决复杂问题的复合型技术人才，市场需求呈现爆发式增长态势。</a:t>
            </a:r>
            <a:endParaRPr lang="en-US" sz="1100" dirty="0">
              <a:latin typeface="Times New Roman" panose="02020603050405020304" pitchFamily="18" charset="0"/>
              <a:ea typeface="宋体" panose="02010600030101010101" pitchFamily="2" charset="-122"/>
            </a:endParaRPr>
          </a:p>
        </p:txBody>
      </p:sp>
      <p:cxnSp>
        <p:nvCxnSpPr>
          <p:cNvPr id="14" name="Connector 14"/>
          <p:cNvCxnSpPr/>
          <p:nvPr/>
        </p:nvCxnSpPr>
        <p:spPr>
          <a:xfrm rot="5381906">
            <a:off x="5016500" y="4883167"/>
            <a:ext cx="2413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5" name="AutoShape 15"/>
          <p:cNvSpPr/>
          <p:nvPr/>
        </p:nvSpPr>
        <p:spPr>
          <a:xfrm>
            <a:off x="6477000" y="3683000"/>
            <a:ext cx="5270500" cy="2413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6" name="AutoShape 16"/>
          <p:cNvSpPr/>
          <p:nvPr/>
        </p:nvSpPr>
        <p:spPr>
          <a:xfrm>
            <a:off x="6477000" y="3683000"/>
            <a:ext cx="5270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7" name="AutoShape 17"/>
          <p:cNvSpPr/>
          <p:nvPr/>
        </p:nvSpPr>
        <p:spPr>
          <a:xfrm>
            <a:off x="6667500" y="3937000"/>
            <a:ext cx="558800" cy="5588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731000" y="4000500"/>
            <a:ext cx="431800" cy="431800"/>
          </a:xfrm>
          <a:prstGeom prst="rect">
            <a:avLst/>
          </a:prstGeom>
        </p:spPr>
      </p:pic>
      <p:sp>
        <p:nvSpPr>
          <p:cNvPr id="19" name="AutoShape 19"/>
          <p:cNvSpPr/>
          <p:nvPr/>
        </p:nvSpPr>
        <p:spPr>
          <a:xfrm>
            <a:off x="7429500" y="3962400"/>
            <a:ext cx="406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8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职教必须转型：产教融合深化改革</a:t>
            </a:r>
            <a:endParaRPr lang="en-US" sz="1100">
              <a:latin typeface="Times New Roman" panose="02020603050405020304" pitchFamily="18" charset="0"/>
              <a:ea typeface="宋体" panose="02010600030101010101" pitchFamily="2" charset="-122"/>
            </a:endParaRPr>
          </a:p>
        </p:txBody>
      </p:sp>
      <p:sp>
        <p:nvSpPr>
          <p:cNvPr id="20" name="AutoShape 20"/>
          <p:cNvSpPr/>
          <p:nvPr/>
        </p:nvSpPr>
        <p:spPr>
          <a:xfrm>
            <a:off x="6667500" y="4699000"/>
            <a:ext cx="488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作为技术技能人才的核心供给方，职业教育必须主动适应产业变革。从课程体系重构到实训设备更新，从校企合作模式创新到“双师型”教师队伍建设，深化产教融合、优化人才培养模式已成为不可逆转的发展方向，以精准对接制造业高质量发展的人才需求。</a:t>
            </a:r>
            <a:endParaRPr lang="en-US" sz="1100">
              <a:latin typeface="Times New Roman" panose="02020603050405020304" pitchFamily="18" charset="0"/>
              <a:ea typeface="宋体" panose="02010600030101010101" pitchFamily="2" charset="-122"/>
            </a:endParaRPr>
          </a:p>
        </p:txBody>
      </p:sp>
      <p:pic>
        <p:nvPicPr>
          <p:cNvPr id="21" name="Picture 3"/>
          <p:cNvPicPr>
            <a:picLocks noChangeAspect="1"/>
          </p:cNvPicPr>
          <p:nvPr/>
        </p:nvPicPr>
        <p:blipFill>
          <a:blip r:embed="rId7"/>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79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现实挑战：当前机电一体化专业面临的五大痛点</a:t>
            </a:r>
            <a:endParaRPr lang="en-US" sz="1100" dirty="0">
              <a:latin typeface="黑体" panose="02010609060101010101" pitchFamily="49" charset="-122"/>
              <a:ea typeface="黑体" panose="02010609060101010101" pitchFamily="49" charset="-122"/>
            </a:endParaRPr>
          </a:p>
        </p:txBody>
      </p:sp>
      <p:pic>
        <p:nvPicPr>
          <p:cNvPr id="3" name="Picture 3"/>
          <p:cNvPicPr>
            <a:picLocks noChangeAspect="1"/>
          </p:cNvPicPr>
          <p:nvPr/>
        </p:nvPicPr>
        <p:blipFill>
          <a:blip r:embed="rId1"/>
          <a:srcRect l="7142" r="7142"/>
          <a:stretch>
            <a:fillRect/>
          </a:stretch>
        </p:blipFill>
        <p:spPr>
          <a:xfrm>
            <a:off x="762000" y="1397000"/>
            <a:ext cx="2286000" cy="1778000"/>
          </a:xfrm>
          <a:prstGeom prst="rect">
            <a:avLst/>
          </a:prstGeom>
          <a:noFill/>
          <a:ln w="25400" cap="flat" cmpd="sng">
            <a:noFill/>
            <a:prstDash val="solid"/>
            <a:round/>
          </a:ln>
        </p:spPr>
      </p:pic>
      <p:pic>
        <p:nvPicPr>
          <p:cNvPr id="4" name="Picture 4"/>
          <p:cNvPicPr>
            <a:picLocks noChangeAspect="1"/>
          </p:cNvPicPr>
          <p:nvPr/>
        </p:nvPicPr>
        <p:blipFill>
          <a:blip r:embed="rId2"/>
          <a:srcRect l="7635" r="7635"/>
          <a:stretch>
            <a:fillRect/>
          </a:stretch>
        </p:blipFill>
        <p:spPr>
          <a:xfrm>
            <a:off x="3238500" y="1397000"/>
            <a:ext cx="2286000" cy="1778000"/>
          </a:xfrm>
          <a:prstGeom prst="rect">
            <a:avLst/>
          </a:prstGeom>
          <a:noFill/>
          <a:ln w="25400" cap="flat" cmpd="sng">
            <a:noFill/>
            <a:prstDash val="solid"/>
            <a:round/>
          </a:ln>
        </p:spPr>
      </p:pic>
      <p:sp>
        <p:nvSpPr>
          <p:cNvPr id="5" name="AutoShape 5"/>
          <p:cNvSpPr/>
          <p:nvPr/>
        </p:nvSpPr>
        <p:spPr>
          <a:xfrm>
            <a:off x="762000" y="3365500"/>
            <a:ext cx="4762500" cy="23495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6" name="AutoShape 6"/>
          <p:cNvSpPr/>
          <p:nvPr/>
        </p:nvSpPr>
        <p:spPr>
          <a:xfrm>
            <a:off x="762000" y="3365500"/>
            <a:ext cx="50800" cy="23495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7" name="AutoShape 7"/>
          <p:cNvSpPr/>
          <p:nvPr/>
        </p:nvSpPr>
        <p:spPr>
          <a:xfrm>
            <a:off x="952500" y="34925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产业需求与人才培养的断层日益凸显</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952500" y="4064000"/>
            <a:ext cx="4381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传统的单机实训设备与黑板式理论教学，已难以适配智能制造产业对复合型技术人才的新要求。学生在校园所学与企业真实生产场景脱节，导致毕业生进入工作岗位后需要较长的适应期，无法快速胜任复杂的机电一体化系统运维与开发工作。</a:t>
            </a:r>
            <a:endParaRPr lang="en-US" sz="1100">
              <a:latin typeface="Times New Roman" panose="02020603050405020304" pitchFamily="18" charset="0"/>
              <a:ea typeface="宋体" panose="02010600030101010101" pitchFamily="2" charset="-122"/>
            </a:endParaRPr>
          </a:p>
        </p:txBody>
      </p:sp>
      <p:cxnSp>
        <p:nvCxnSpPr>
          <p:cNvPr id="9" name="Connector 9"/>
          <p:cNvCxnSpPr/>
          <p:nvPr/>
        </p:nvCxnSpPr>
        <p:spPr>
          <a:xfrm rot="5390177">
            <a:off x="3492500" y="3613159"/>
            <a:ext cx="4445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10" name="AutoShape 10"/>
          <p:cNvSpPr/>
          <p:nvPr/>
        </p:nvSpPr>
        <p:spPr>
          <a:xfrm>
            <a:off x="5842000" y="1397000"/>
            <a:ext cx="1981200" cy="2286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5842000" y="1397000"/>
            <a:ext cx="19812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2" name="AutoShape 12"/>
          <p:cNvSpPr/>
          <p:nvPr/>
        </p:nvSpPr>
        <p:spPr>
          <a:xfrm>
            <a:off x="5943600" y="1587500"/>
            <a:ext cx="177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5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实训设备滞后</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5943600" y="2095500"/>
            <a:ext cx="18034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现有设备多为传统单机，缺乏集成化、智能化的综合实训平台，无法复现现代产线的协同作业逻辑，训练效果大打折扣</a:t>
            </a: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endParaRPr lang="en-US" sz="1100" dirty="0">
              <a:latin typeface="Times New Roman" panose="02020603050405020304" pitchFamily="18" charset="0"/>
              <a:ea typeface="宋体" panose="02010600030101010101" pitchFamily="2" charset="-122"/>
            </a:endParaRPr>
          </a:p>
        </p:txBody>
      </p:sp>
      <p:sp>
        <p:nvSpPr>
          <p:cNvPr id="14" name="AutoShape 14"/>
          <p:cNvSpPr/>
          <p:nvPr/>
        </p:nvSpPr>
        <p:spPr>
          <a:xfrm>
            <a:off x="7950200" y="1397000"/>
            <a:ext cx="1981200" cy="2286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7950200" y="1397000"/>
            <a:ext cx="19812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6" name="AutoShape 16"/>
          <p:cNvSpPr/>
          <p:nvPr/>
        </p:nvSpPr>
        <p:spPr>
          <a:xfrm>
            <a:off x="8051800" y="1587500"/>
            <a:ext cx="177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5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课程体系脱节</a:t>
            </a:r>
            <a:endParaRPr lang="en-US" sz="1100">
              <a:latin typeface="Times New Roman" panose="02020603050405020304" pitchFamily="18" charset="0"/>
              <a:ea typeface="宋体" panose="02010600030101010101" pitchFamily="2" charset="-122"/>
            </a:endParaRPr>
          </a:p>
        </p:txBody>
      </p:sp>
      <p:sp>
        <p:nvSpPr>
          <p:cNvPr id="17" name="AutoShape 17"/>
          <p:cNvSpPr/>
          <p:nvPr/>
        </p:nvSpPr>
        <p:spPr>
          <a:xfrm>
            <a:off x="8051800" y="2095500"/>
            <a:ext cx="18034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教学内容更新速度慢，与企业主流的工业软件、机器人控制等核心技术存在明显“时差”，导致人才知识结构与岗位需求不匹配。</a:t>
            </a:r>
            <a:endParaRPr lang="en-US" sz="1100">
              <a:latin typeface="Times New Roman" panose="02020603050405020304" pitchFamily="18" charset="0"/>
              <a:ea typeface="宋体" panose="02010600030101010101" pitchFamily="2" charset="-122"/>
            </a:endParaRPr>
          </a:p>
        </p:txBody>
      </p:sp>
      <p:sp>
        <p:nvSpPr>
          <p:cNvPr id="18" name="AutoShape 18"/>
          <p:cNvSpPr/>
          <p:nvPr/>
        </p:nvSpPr>
        <p:spPr>
          <a:xfrm>
            <a:off x="10058400" y="1397000"/>
            <a:ext cx="1981200" cy="2286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9" name="AutoShape 19"/>
          <p:cNvSpPr/>
          <p:nvPr/>
        </p:nvSpPr>
        <p:spPr>
          <a:xfrm>
            <a:off x="10058400" y="1397000"/>
            <a:ext cx="19812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0" name="AutoShape 20"/>
          <p:cNvSpPr/>
          <p:nvPr/>
        </p:nvSpPr>
        <p:spPr>
          <a:xfrm>
            <a:off x="10160000" y="1587500"/>
            <a:ext cx="1778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5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实践能力薄弱</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10160000" y="2095500"/>
            <a:ext cx="18034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学生缺少全流程的工程实践训练，难以将零散的理论知识串联应用，面对复杂机电故障诊断与系统优化时解决问题能力不足。</a:t>
            </a:r>
            <a:endParaRPr lang="en-US" sz="1100">
              <a:latin typeface="Times New Roman" panose="02020603050405020304" pitchFamily="18" charset="0"/>
              <a:ea typeface="宋体" panose="02010600030101010101" pitchFamily="2" charset="-122"/>
            </a:endParaRPr>
          </a:p>
        </p:txBody>
      </p:sp>
      <p:sp>
        <p:nvSpPr>
          <p:cNvPr id="22" name="AutoShape 22"/>
          <p:cNvSpPr/>
          <p:nvPr/>
        </p:nvSpPr>
        <p:spPr>
          <a:xfrm>
            <a:off x="5842000" y="3937000"/>
            <a:ext cx="3022600" cy="2095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3" name="AutoShape 23"/>
          <p:cNvSpPr/>
          <p:nvPr/>
        </p:nvSpPr>
        <p:spPr>
          <a:xfrm>
            <a:off x="5842000" y="3937000"/>
            <a:ext cx="30226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4" name="AutoShape 24"/>
          <p:cNvSpPr/>
          <p:nvPr/>
        </p:nvSpPr>
        <p:spPr>
          <a:xfrm>
            <a:off x="5943600" y="4127500"/>
            <a:ext cx="2794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5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平台支撑不足</a:t>
            </a:r>
            <a:endParaRPr lang="en-US" sz="1100">
              <a:latin typeface="Times New Roman" panose="02020603050405020304" pitchFamily="18" charset="0"/>
              <a:ea typeface="宋体" panose="02010600030101010101" pitchFamily="2" charset="-122"/>
            </a:endParaRPr>
          </a:p>
        </p:txBody>
      </p:sp>
      <p:sp>
        <p:nvSpPr>
          <p:cNvPr id="25" name="AutoShape 25"/>
          <p:cNvSpPr/>
          <p:nvPr/>
        </p:nvSpPr>
        <p:spPr>
          <a:xfrm>
            <a:off x="5943600" y="4635500"/>
            <a:ext cx="28194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缺少高水平技能大赛备赛平台与“双高计划”标志性成果，专业建设缺乏行业认可的标杆案例，难以吸引优质资源投入，也无法有效检验教学改革成效。</a:t>
            </a:r>
            <a:endParaRPr lang="en-US" sz="1100">
              <a:latin typeface="Times New Roman" panose="02020603050405020304" pitchFamily="18" charset="0"/>
              <a:ea typeface="宋体" panose="02010600030101010101" pitchFamily="2" charset="-122"/>
            </a:endParaRPr>
          </a:p>
        </p:txBody>
      </p:sp>
      <p:sp>
        <p:nvSpPr>
          <p:cNvPr id="26" name="AutoShape 26"/>
          <p:cNvSpPr/>
          <p:nvPr/>
        </p:nvSpPr>
        <p:spPr>
          <a:xfrm>
            <a:off x="9017000" y="3937000"/>
            <a:ext cx="3022600" cy="2095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7" name="AutoShape 27"/>
          <p:cNvSpPr/>
          <p:nvPr/>
        </p:nvSpPr>
        <p:spPr>
          <a:xfrm>
            <a:off x="9017000" y="3937000"/>
            <a:ext cx="30226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8" name="AutoShape 28"/>
          <p:cNvSpPr/>
          <p:nvPr/>
        </p:nvSpPr>
        <p:spPr>
          <a:xfrm>
            <a:off x="9118600" y="4127500"/>
            <a:ext cx="2794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5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教学场景单一</a:t>
            </a:r>
            <a:endParaRPr lang="en-US" sz="1100">
              <a:latin typeface="Times New Roman" panose="02020603050405020304" pitchFamily="18" charset="0"/>
              <a:ea typeface="宋体" panose="02010600030101010101" pitchFamily="2" charset="-122"/>
            </a:endParaRPr>
          </a:p>
        </p:txBody>
      </p:sp>
      <p:sp>
        <p:nvSpPr>
          <p:cNvPr id="29" name="AutoShape 29"/>
          <p:cNvSpPr/>
          <p:nvPr/>
        </p:nvSpPr>
        <p:spPr>
          <a:xfrm>
            <a:off x="9118600" y="4635500"/>
            <a:ext cx="28194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教学仍停留在基础实验室阶段，缺少产业化、项目化的真实工程环境。学生无法沉浸式体验工业现场的复杂性，导致理论与实际生产场景严重割裂。</a:t>
            </a:r>
            <a:endParaRPr lang="en-US" sz="1100">
              <a:latin typeface="Times New Roman" panose="02020603050405020304" pitchFamily="18" charset="0"/>
              <a:ea typeface="宋体" panose="02010600030101010101" pitchFamily="2" charset="-122"/>
            </a:endParaRPr>
          </a:p>
        </p:txBody>
      </p:sp>
      <p:pic>
        <p:nvPicPr>
          <p:cNvPr id="30" name="Picture 3"/>
          <p:cNvPicPr>
            <a:picLocks noChangeAspect="1"/>
          </p:cNvPicPr>
          <p:nvPr/>
        </p:nvPicPr>
        <p:blipFill>
          <a:blip r:embed="rId3"/>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gradFill rotWithShape="1">
            <a:gsLst>
              <a:gs pos="0">
                <a:srgbClr val="000000">
                  <a:alpha val="65000"/>
                </a:srgbClr>
              </a:gs>
              <a:gs pos="100000">
                <a:srgbClr val="000000">
                  <a:alpha val="45000"/>
                </a:srgbClr>
              </a:gs>
            </a:gsLst>
            <a:lin ang="2700000"/>
          </a:gra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397000"/>
            <a:ext cx="3810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03</a:t>
            </a:r>
            <a:endParaRPr lang="en-US" sz="1100">
              <a:latin typeface="Times New Roman" panose="02020603050405020304" pitchFamily="18" charset="0"/>
              <a:ea typeface="宋体" panose="02010600030101010101" pitchFamily="2" charset="-122"/>
            </a:endParaRPr>
          </a:p>
        </p:txBody>
      </p:sp>
      <p:sp>
        <p:nvSpPr>
          <p:cNvPr id="4" name="AutoShape 4"/>
          <p:cNvSpPr/>
          <p:nvPr/>
        </p:nvSpPr>
        <p:spPr>
          <a:xfrm>
            <a:off x="1016000" y="2794000"/>
            <a:ext cx="1016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zh-CN" altLang="en-US" sz="4000" b="1" dirty="0">
                <a:solidFill>
                  <a:srgbClr val="FFFFFF"/>
                </a:solidFill>
                <a:latin typeface="Times New Roman" panose="02020603050405020304" pitchFamily="18" charset="0"/>
                <a:ea typeface="宋体" panose="02010600030101010101" pitchFamily="2" charset="-122"/>
                <a:sym typeface="Noto Sans SC" panose="020B0200000000000000" charset="-122"/>
              </a:rPr>
              <a:t>合作企业概况</a:t>
            </a:r>
            <a:endParaRPr lang="en-US" sz="1100" dirty="0">
              <a:latin typeface="Times New Roman" panose="02020603050405020304" pitchFamily="18" charset="0"/>
              <a:ea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79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优埃唯</a:t>
            </a:r>
            <a:r>
              <a:rPr lang="en-US" sz="3200" b="1" i="0" u="none" strike="noStrike" dirty="0" err="1">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（U</a:t>
            </a:r>
            <a:r>
              <a:rPr lang="en-US" altLang="zh-CN" sz="3200" b="1" i="0" u="none" strike="noStrike" dirty="0" err="1">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a:t>
            </a:r>
            <a:r>
              <a:rPr lang="en-US" sz="3200" b="1" i="0" u="none" strike="noStrike" dirty="0" err="1">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V</a:t>
            </a:r>
            <a:r>
              <a:rPr lang="en-US" sz="3200" b="1" i="0" u="none" strike="noStrike" dirty="0">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产教融合的资深专家</a:t>
            </a:r>
            <a:endParaRPr lang="en-US" sz="1100" dirty="0">
              <a:latin typeface="黑体" panose="02010609060101010101" pitchFamily="49" charset="-122"/>
              <a:ea typeface="黑体" panose="02010609060101010101" pitchFamily="49" charset="-122"/>
            </a:endParaRPr>
          </a:p>
        </p:txBody>
      </p:sp>
      <p:pic>
        <p:nvPicPr>
          <p:cNvPr id="3" name="Picture 3"/>
          <p:cNvPicPr>
            <a:picLocks noChangeAspect="1"/>
          </p:cNvPicPr>
          <p:nvPr/>
        </p:nvPicPr>
        <p:blipFill>
          <a:blip r:embed="rId1"/>
          <a:srcRect/>
          <a:stretch>
            <a:fillRect/>
          </a:stretch>
        </p:blipFill>
        <p:spPr>
          <a:xfrm>
            <a:off x="762000" y="1550024"/>
            <a:ext cx="1778000" cy="1471951"/>
          </a:xfrm>
          <a:prstGeom prst="rect">
            <a:avLst/>
          </a:prstGeom>
          <a:noFill/>
          <a:ln w="25400" cap="flat" cmpd="sng">
            <a:noFill/>
            <a:prstDash val="solid"/>
            <a:round/>
          </a:ln>
        </p:spPr>
      </p:pic>
      <p:sp>
        <p:nvSpPr>
          <p:cNvPr id="4" name="AutoShape 4"/>
          <p:cNvSpPr/>
          <p:nvPr/>
        </p:nvSpPr>
        <p:spPr>
          <a:xfrm>
            <a:off x="2794000" y="1397000"/>
            <a:ext cx="8890000" cy="1778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5" name="AutoShape 5"/>
          <p:cNvSpPr/>
          <p:nvPr/>
        </p:nvSpPr>
        <p:spPr>
          <a:xfrm>
            <a:off x="2794000" y="1397000"/>
            <a:ext cx="50800" cy="1778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6" name="AutoShape 6"/>
          <p:cNvSpPr/>
          <p:nvPr/>
        </p:nvSpPr>
        <p:spPr>
          <a:xfrm>
            <a:off x="2984500" y="1460500"/>
            <a:ext cx="4191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dirty="0" err="1">
                <a:solidFill>
                  <a:schemeClr val="tx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企业定位</a:t>
            </a:r>
            <a:endParaRPr lang="en-US" sz="1100" dirty="0">
              <a:solidFill>
                <a:schemeClr val="tx1"/>
              </a:solidFill>
              <a:latin typeface="Times New Roman" panose="02020603050405020304" pitchFamily="18" charset="0"/>
              <a:ea typeface="宋体" panose="02010600030101010101" pitchFamily="2" charset="-122"/>
            </a:endParaRPr>
          </a:p>
          <a:p>
            <a:pPr marL="0" indent="0" algn="l">
              <a:lnSpc>
                <a:spcPct val="150000"/>
              </a:lnSpc>
            </a:pPr>
            <a:r>
              <a:rPr lang="en-US" sz="1200" b="1" i="0" u="none" strike="noStrike" dirty="0">
                <a:solidFill>
                  <a:schemeClr val="tx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专注于</a:t>
            </a:r>
            <a:r>
              <a:rPr lang="en-US" sz="1200" b="1" i="0" u="none" strike="noStrike" dirty="0">
                <a:solidFill>
                  <a:schemeClr val="accent1">
                    <a:lumMod val="75000"/>
                  </a:schemeClr>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智能制造系统集成、工业自动化解决方案及产教融合服务的高新技术企业</a:t>
            </a:r>
            <a:r>
              <a:rPr lang="en-US" sz="12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。深耕行业多年，以技术创新为核心驱动力，致力于为制造企业数字化转型与职业教育人才培养提供全方位的专业支撑。</a:t>
            </a:r>
            <a:endParaRPr lang="en-US" sz="12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endParaRPr>
          </a:p>
        </p:txBody>
      </p:sp>
      <p:cxnSp>
        <p:nvCxnSpPr>
          <p:cNvPr id="7" name="Connector 7"/>
          <p:cNvCxnSpPr/>
          <p:nvPr/>
        </p:nvCxnSpPr>
        <p:spPr>
          <a:xfrm rot="5371352">
            <a:off x="6540500" y="2279676"/>
            <a:ext cx="1524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8" name="AutoShape 8"/>
          <p:cNvSpPr/>
          <p:nvPr/>
        </p:nvSpPr>
        <p:spPr>
          <a:xfrm>
            <a:off x="7429500" y="1460500"/>
            <a:ext cx="41275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dirty="0" err="1">
                <a:solidFill>
                  <a:schemeClr val="tx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核心业务</a:t>
            </a:r>
            <a:endParaRPr lang="en-US" sz="1100" dirty="0">
              <a:solidFill>
                <a:schemeClr val="tx1"/>
              </a:solidFill>
              <a:latin typeface="Times New Roman" panose="02020603050405020304" pitchFamily="18" charset="0"/>
              <a:ea typeface="宋体" panose="02010600030101010101" pitchFamily="2" charset="-122"/>
            </a:endParaRPr>
          </a:p>
          <a:p>
            <a:pPr marL="0" indent="0" algn="l">
              <a:lnSpc>
                <a:spcPct val="150000"/>
              </a:lnSpc>
            </a:pPr>
            <a:r>
              <a:rPr lang="en-US" sz="1200" i="0" u="none" strike="noStrike" dirty="0">
                <a:solidFill>
                  <a:schemeClr val="tx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提供从</a:t>
            </a:r>
            <a:r>
              <a:rPr lang="en-US" sz="1200" b="1" i="0" u="none" strike="noStrike" dirty="0">
                <a:solidFill>
                  <a:schemeClr val="accent1">
                    <a:lumMod val="75000"/>
                  </a:schemeClr>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智能制造产线集成、工业机器人工作站研发到工业互联网平台搭建的全链条服务</a:t>
            </a:r>
            <a:r>
              <a:rPr lang="en-US" sz="12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。打通“技术研发-场景落地-人才适配”的产业闭环，服务覆盖汽车制造、电子精密加工等多个国家战略核心领域。</a:t>
            </a:r>
            <a:endParaRPr lang="en-US" sz="12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endParaRPr>
          </a:p>
        </p:txBody>
      </p:sp>
      <p:sp>
        <p:nvSpPr>
          <p:cNvPr id="9" name="AutoShape 9"/>
          <p:cNvSpPr/>
          <p:nvPr/>
        </p:nvSpPr>
        <p:spPr>
          <a:xfrm>
            <a:off x="762000" y="3429000"/>
            <a:ext cx="10922000" cy="10795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762000" y="3429000"/>
            <a:ext cx="38100" cy="10795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952500" y="3492500"/>
            <a:ext cx="1905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dirty="0" err="1">
                <a:solidFill>
                  <a:schemeClr val="tx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产教积淀</a:t>
            </a:r>
            <a:endParaRPr lang="en-US" sz="1100" dirty="0">
              <a:solidFill>
                <a:schemeClr val="tx1"/>
              </a:solidFill>
              <a:latin typeface="Times New Roman" panose="02020603050405020304" pitchFamily="18" charset="0"/>
              <a:ea typeface="宋体" panose="02010600030101010101" pitchFamily="2" charset="-122"/>
            </a:endParaRPr>
          </a:p>
        </p:txBody>
      </p:sp>
      <p:cxnSp>
        <p:nvCxnSpPr>
          <p:cNvPr id="12" name="Connector 12"/>
          <p:cNvCxnSpPr/>
          <p:nvPr/>
        </p:nvCxnSpPr>
        <p:spPr>
          <a:xfrm rot="5347115">
            <a:off x="2508250" y="3962449"/>
            <a:ext cx="825500" cy="12700"/>
          </a:xfrm>
          <a:prstGeom prst="straightConnector1">
            <a:avLst/>
          </a:prstGeom>
          <a:solidFill>
            <a:srgbClr val="DEE0E3">
              <a:alpha val="100000"/>
            </a:srgbClr>
          </a:solidFill>
          <a:ln w="12700" cap="flat" cmpd="sng">
            <a:solidFill>
              <a:srgbClr val="FF6A00">
                <a:alpha val="30000"/>
              </a:srgbClr>
            </a:solidFill>
            <a:prstDash val="solid"/>
            <a:round/>
            <a:headEnd type="none" w="med" len="med"/>
            <a:tailEnd type="none" w="med" len="med"/>
          </a:ln>
        </p:spPr>
      </p:cxnSp>
      <p:sp>
        <p:nvSpPr>
          <p:cNvPr id="13" name="AutoShape 13"/>
          <p:cNvSpPr/>
          <p:nvPr/>
        </p:nvSpPr>
        <p:spPr>
          <a:xfrm>
            <a:off x="3048000" y="3492500"/>
            <a:ext cx="838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已与全国多所优质</a:t>
            </a:r>
            <a:r>
              <a:rPr lang="zh-CN" altLang="en-US" sz="1300" b="0" i="0" u="none" strike="noStrike" dirty="0">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本科、</a:t>
            </a:r>
            <a:r>
              <a:rPr lang="en-US" sz="1300" b="0" i="0" u="none" strike="noStrike" dirty="0">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高职院校建立深度产教融合合作，打造了可复制、可推广的校企协同育人模式。通过共建智能制造实训基地、联合开发核心课程体系、共同实施项目化教学等方式，沉淀了大量成功落地案例，是连接先进制造产业需求与高素质技术技能人才供给的关键桥梁。</a:t>
            </a:r>
            <a:endParaRPr lang="en-US" sz="1100" dirty="0">
              <a:latin typeface="Times New Roman" panose="02020603050405020304" pitchFamily="18" charset="0"/>
              <a:ea typeface="宋体" panose="02010600030101010101" pitchFamily="2" charset="-122"/>
            </a:endParaRPr>
          </a:p>
        </p:txBody>
      </p:sp>
      <p:sp>
        <p:nvSpPr>
          <p:cNvPr id="14" name="AutoShape 14"/>
          <p:cNvSpPr/>
          <p:nvPr/>
        </p:nvSpPr>
        <p:spPr>
          <a:xfrm>
            <a:off x="762000" y="4699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762000" y="4699000"/>
            <a:ext cx="2603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16"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9000" y="4851400"/>
            <a:ext cx="304800" cy="304800"/>
          </a:xfrm>
          <a:prstGeom prst="rect">
            <a:avLst/>
          </a:prstGeom>
        </p:spPr>
      </p:pic>
      <p:sp>
        <p:nvSpPr>
          <p:cNvPr id="17" name="AutoShape 17"/>
          <p:cNvSpPr/>
          <p:nvPr/>
        </p:nvSpPr>
        <p:spPr>
          <a:xfrm>
            <a:off x="1295400" y="4851400"/>
            <a:ext cx="1905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硬件资源支持</a:t>
            </a:r>
            <a:endParaRPr lang="en-US" sz="1100">
              <a:latin typeface="Times New Roman" panose="02020603050405020304" pitchFamily="18" charset="0"/>
              <a:ea typeface="宋体" panose="02010600030101010101" pitchFamily="2" charset="-122"/>
            </a:endParaRPr>
          </a:p>
        </p:txBody>
      </p:sp>
      <p:sp>
        <p:nvSpPr>
          <p:cNvPr id="18" name="AutoShape 18"/>
          <p:cNvSpPr/>
          <p:nvPr/>
        </p:nvSpPr>
        <p:spPr>
          <a:xfrm>
            <a:off x="889000" y="5270500"/>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提供与企业现场主流技术同步的智能制造实训设备，高度还原真实生产场景，让学生在校即可接触并操作一线工业级硬件设施，切实提升工程实操能力。</a:t>
            </a:r>
            <a:endParaRPr lang="en-US" sz="1100" dirty="0">
              <a:latin typeface="Times New Roman" panose="02020603050405020304" pitchFamily="18" charset="0"/>
              <a:ea typeface="宋体" panose="02010600030101010101" pitchFamily="2" charset="-122"/>
            </a:endParaRPr>
          </a:p>
        </p:txBody>
      </p:sp>
      <p:sp>
        <p:nvSpPr>
          <p:cNvPr id="19" name="AutoShape 19"/>
          <p:cNvSpPr/>
          <p:nvPr/>
        </p:nvSpPr>
        <p:spPr>
          <a:xfrm>
            <a:off x="3492500" y="4699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0" name="AutoShape 20"/>
          <p:cNvSpPr/>
          <p:nvPr/>
        </p:nvSpPr>
        <p:spPr>
          <a:xfrm>
            <a:off x="3492500" y="4699000"/>
            <a:ext cx="2603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21" name="Picture 2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19500" y="4851400"/>
            <a:ext cx="304800" cy="304800"/>
          </a:xfrm>
          <a:prstGeom prst="rect">
            <a:avLst/>
          </a:prstGeom>
        </p:spPr>
      </p:pic>
      <p:sp>
        <p:nvSpPr>
          <p:cNvPr id="22" name="AutoShape 22"/>
          <p:cNvSpPr/>
          <p:nvPr/>
        </p:nvSpPr>
        <p:spPr>
          <a:xfrm>
            <a:off x="4025900" y="4851400"/>
            <a:ext cx="1905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软件案例赋能</a:t>
            </a:r>
            <a:endParaRPr lang="en-US" sz="1100">
              <a:latin typeface="Times New Roman" panose="02020603050405020304" pitchFamily="18" charset="0"/>
              <a:ea typeface="宋体" panose="02010600030101010101" pitchFamily="2" charset="-122"/>
            </a:endParaRPr>
          </a:p>
        </p:txBody>
      </p:sp>
      <p:sp>
        <p:nvSpPr>
          <p:cNvPr id="23" name="AutoShape 23"/>
          <p:cNvSpPr/>
          <p:nvPr/>
        </p:nvSpPr>
        <p:spPr>
          <a:xfrm>
            <a:off x="3619500" y="5270500"/>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开放企业真实工程项目案例库与核心课程数字资源，将行业前沿的自动化控制、工业互联技术转化为教学内容，实现教学内容与产业实际应用的无缝对接。</a:t>
            </a:r>
            <a:endParaRPr lang="en-US" sz="1100" dirty="0">
              <a:latin typeface="Times New Roman" panose="02020603050405020304" pitchFamily="18" charset="0"/>
              <a:ea typeface="宋体" panose="02010600030101010101" pitchFamily="2" charset="-122"/>
            </a:endParaRPr>
          </a:p>
        </p:txBody>
      </p:sp>
      <p:sp>
        <p:nvSpPr>
          <p:cNvPr id="24" name="AutoShape 24"/>
          <p:cNvSpPr/>
          <p:nvPr/>
        </p:nvSpPr>
        <p:spPr>
          <a:xfrm>
            <a:off x="6223000" y="4699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5" name="AutoShape 25"/>
          <p:cNvSpPr/>
          <p:nvPr/>
        </p:nvSpPr>
        <p:spPr>
          <a:xfrm>
            <a:off x="6223000" y="4699000"/>
            <a:ext cx="2603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26" name="Picture 2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50000" y="4851400"/>
            <a:ext cx="304800" cy="304800"/>
          </a:xfrm>
          <a:prstGeom prst="rect">
            <a:avLst/>
          </a:prstGeom>
        </p:spPr>
      </p:pic>
      <p:sp>
        <p:nvSpPr>
          <p:cNvPr id="27" name="AutoShape 27"/>
          <p:cNvSpPr/>
          <p:nvPr/>
        </p:nvSpPr>
        <p:spPr>
          <a:xfrm>
            <a:off x="6756400" y="4851400"/>
            <a:ext cx="1905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双导师制教学</a:t>
            </a:r>
            <a:endParaRPr lang="en-US" sz="1100">
              <a:latin typeface="Times New Roman" panose="02020603050405020304" pitchFamily="18" charset="0"/>
              <a:ea typeface="宋体" panose="02010600030101010101" pitchFamily="2" charset="-122"/>
            </a:endParaRPr>
          </a:p>
        </p:txBody>
      </p:sp>
      <p:sp>
        <p:nvSpPr>
          <p:cNvPr id="28" name="AutoShape 28"/>
          <p:cNvSpPr/>
          <p:nvPr/>
        </p:nvSpPr>
        <p:spPr>
          <a:xfrm>
            <a:off x="6350000" y="5270500"/>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派遣具备丰富实战经验的资深一线工程师担任兼职教师，与校内专任导师共同实施“双导师制”，把企业的工程思维、工艺标准与实战经验直接带入课堂教学。</a:t>
            </a:r>
            <a:endParaRPr lang="en-US" sz="1100" dirty="0">
              <a:latin typeface="Times New Roman" panose="02020603050405020304" pitchFamily="18" charset="0"/>
              <a:ea typeface="宋体" panose="02010600030101010101" pitchFamily="2" charset="-122"/>
            </a:endParaRPr>
          </a:p>
        </p:txBody>
      </p:sp>
      <p:sp>
        <p:nvSpPr>
          <p:cNvPr id="29" name="AutoShape 29"/>
          <p:cNvSpPr/>
          <p:nvPr/>
        </p:nvSpPr>
        <p:spPr>
          <a:xfrm>
            <a:off x="8953500" y="4699000"/>
            <a:ext cx="2603500" cy="1968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0" name="AutoShape 30"/>
          <p:cNvSpPr/>
          <p:nvPr/>
        </p:nvSpPr>
        <p:spPr>
          <a:xfrm>
            <a:off x="8953500" y="4699000"/>
            <a:ext cx="2603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31" name="Picture 31"/>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017000" y="4775200"/>
            <a:ext cx="304800" cy="304800"/>
          </a:xfrm>
          <a:prstGeom prst="rect">
            <a:avLst/>
          </a:prstGeom>
        </p:spPr>
      </p:pic>
      <p:sp>
        <p:nvSpPr>
          <p:cNvPr id="32" name="AutoShape 32"/>
          <p:cNvSpPr/>
          <p:nvPr/>
        </p:nvSpPr>
        <p:spPr>
          <a:xfrm>
            <a:off x="9385300" y="4775200"/>
            <a:ext cx="1905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dirty="0" err="1">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实习就业直通</a:t>
            </a:r>
            <a:endParaRPr lang="en-US" sz="1100" dirty="0">
              <a:latin typeface="Times New Roman" panose="02020603050405020304" pitchFamily="18" charset="0"/>
              <a:ea typeface="宋体" panose="02010600030101010101" pitchFamily="2" charset="-122"/>
            </a:endParaRPr>
          </a:p>
        </p:txBody>
      </p:sp>
      <p:sp>
        <p:nvSpPr>
          <p:cNvPr id="33" name="AutoShape 33"/>
          <p:cNvSpPr/>
          <p:nvPr/>
        </p:nvSpPr>
        <p:spPr>
          <a:xfrm>
            <a:off x="9080500" y="5270500"/>
            <a:ext cx="2349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为项目培养的优秀毕业生开通绿色实习与就业推荐通道，优先输送至合作的智能制造企业，实现人才培养成果与企业高端岗位需求的精准匹配，打通高质量就业最后一公里</a:t>
            </a:r>
            <a:endParaRPr lang="en-US" sz="1100" dirty="0">
              <a:latin typeface="Times New Roman" panose="02020603050405020304" pitchFamily="18" charset="0"/>
              <a:ea typeface="宋体" panose="02010600030101010101" pitchFamily="2"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295" r="295"/>
          <a:stretch>
            <a:fillRect/>
          </a:stretch>
        </p:blipFill>
        <p:spPr>
          <a:xfrm>
            <a:off x="10985500" y="0"/>
            <a:ext cx="1206500" cy="1003300"/>
          </a:xfrm>
          <a:prstGeom prst="rect">
            <a:avLst/>
          </a:prstGeom>
          <a:noFill/>
          <a:ln w="25400" cap="flat" cmpd="sng">
            <a:noFill/>
            <a:prstDash val="solid"/>
            <a:round/>
          </a:ln>
        </p:spPr>
      </p:pic>
      <p:pic>
        <p:nvPicPr>
          <p:cNvPr id="3" name="Picture 3"/>
          <p:cNvPicPr>
            <a:picLocks noChangeAspect="1"/>
          </p:cNvPicPr>
          <p:nvPr/>
        </p:nvPicPr>
        <p:blipFill>
          <a:blip r:embed="rId2"/>
          <a:srcRect t="2584" b="2584"/>
          <a:stretch>
            <a:fillRect/>
          </a:stretch>
        </p:blipFill>
        <p:spPr>
          <a:xfrm>
            <a:off x="0" y="3424224"/>
            <a:ext cx="7829006" cy="3433775"/>
          </a:xfrm>
          <a:prstGeom prst="rect">
            <a:avLst/>
          </a:prstGeom>
          <a:noFill/>
          <a:ln w="25400" cap="flat" cmpd="sng">
            <a:noFill/>
            <a:prstDash val="solid"/>
            <a:round/>
          </a:ln>
        </p:spPr>
      </p:pic>
      <p:sp>
        <p:nvSpPr>
          <p:cNvPr id="4" name="AutoShape 4"/>
          <p:cNvSpPr/>
          <p:nvPr/>
        </p:nvSpPr>
        <p:spPr>
          <a:xfrm>
            <a:off x="8356600" y="6489700"/>
            <a:ext cx="3492500" cy="342900"/>
          </a:xfrm>
          <a:prstGeom prst="rect">
            <a:avLst/>
          </a:prstGeom>
          <a:noFill/>
          <a:ln w="12700" cap="flat" cmpd="sng">
            <a:noFill/>
            <a:prstDash val="solid"/>
            <a:round/>
          </a:ln>
        </p:spPr>
        <p:txBody>
          <a:bodyPr vert="horz" wrap="square" lIns="88900" tIns="50800" rIns="88900" bIns="50800" rtlCol="0" anchor="t" anchorCtr="0"/>
          <a:lstStyle/>
          <a:p>
            <a:pPr indent="0" algn="r">
              <a:lnSpc>
                <a:spcPct val="150000"/>
              </a:lnSpc>
              <a:defRPr/>
            </a:pPr>
            <a:r>
              <a:rPr lang="en-US" sz="1600" b="0" i="0" u="none" strike="noStrike">
                <a:solidFill>
                  <a:srgbClr val="FFFFFF"/>
                </a:solidFill>
                <a:latin typeface="Times New Roman" panose="02020603050405020304" pitchFamily="18" charset="0"/>
                <a:ea typeface="宋体" panose="02010600030101010101" pitchFamily="2" charset="-122"/>
                <a:cs typeface="MiSans Heavy" panose="00000A00000000000000" charset="-122"/>
                <a:sym typeface="MiSans Heavy" panose="00000A00000000000000" charset="-122"/>
              </a:rPr>
              <a:t>创新 互惠 合作 共赢</a:t>
            </a:r>
            <a:endParaRPr lang="en-US" sz="1100">
              <a:latin typeface="Times New Roman" panose="02020603050405020304" pitchFamily="18" charset="0"/>
              <a:ea typeface="宋体" panose="02010600030101010101" pitchFamily="2" charset="-122"/>
            </a:endParaRPr>
          </a:p>
        </p:txBody>
      </p:sp>
      <p:sp>
        <p:nvSpPr>
          <p:cNvPr id="5" name="AutoShape 5"/>
          <p:cNvSpPr/>
          <p:nvPr/>
        </p:nvSpPr>
        <p:spPr>
          <a:xfrm>
            <a:off x="355600" y="6515100"/>
            <a:ext cx="2679700" cy="520700"/>
          </a:xfrm>
          <a:prstGeom prst="rect">
            <a:avLst/>
          </a:prstGeom>
          <a:noFill/>
          <a:ln w="12700" cap="flat" cmpd="sng">
            <a:noFill/>
            <a:prstDash val="solid"/>
            <a:round/>
          </a:ln>
        </p:spPr>
        <p:txBody>
          <a:bodyPr vert="horz" wrap="square" lIns="88900" tIns="50800" rIns="88900" bIns="50800" rtlCol="0" anchor="t" anchorCtr="0"/>
          <a:lstStyle/>
          <a:p>
            <a:pPr indent="0" algn="l">
              <a:lnSpc>
                <a:spcPct val="150000"/>
              </a:lnSpc>
              <a:defRPr/>
            </a:pPr>
            <a:r>
              <a:rPr lang="en-US" sz="1400" b="0" i="0" u="none" strike="noStrike">
                <a:solidFill>
                  <a:srgbClr val="FFFFFF"/>
                </a:solidFill>
                <a:latin typeface="Times New Roman" panose="02020603050405020304" pitchFamily="18" charset="0"/>
                <a:ea typeface="宋体" panose="02010600030101010101" pitchFamily="2" charset="-122"/>
                <a:cs typeface="MiSans Heavy" panose="00000A00000000000000" charset="-122"/>
                <a:sym typeface="MiSans Heavy" panose="00000A00000000000000" charset="-122"/>
              </a:rPr>
              <a:t>江苏优埃唯智能科技有限公司</a:t>
            </a:r>
            <a:endParaRPr lang="en-US" sz="1100">
              <a:latin typeface="Times New Roman" panose="02020603050405020304" pitchFamily="18" charset="0"/>
              <a:ea typeface="宋体" panose="02010600030101010101" pitchFamily="2" charset="-122"/>
            </a:endParaRPr>
          </a:p>
          <a:p>
            <a:pPr indent="0" algn="l">
              <a:lnSpc>
                <a:spcPct val="150000"/>
              </a:lnSpc>
            </a:pPr>
            <a:endParaRPr lang="en-US" sz="1100">
              <a:latin typeface="Times New Roman" panose="02020603050405020304" pitchFamily="18" charset="0"/>
              <a:ea typeface="宋体" panose="02010600030101010101" pitchFamily="2" charset="-122"/>
            </a:endParaRPr>
          </a:p>
        </p:txBody>
      </p:sp>
      <p:sp>
        <p:nvSpPr>
          <p:cNvPr id="6" name="AutoShape 6"/>
          <p:cNvSpPr/>
          <p:nvPr/>
        </p:nvSpPr>
        <p:spPr>
          <a:xfrm>
            <a:off x="660400" y="215900"/>
            <a:ext cx="7048500" cy="685800"/>
          </a:xfrm>
          <a:prstGeom prst="rect">
            <a:avLst/>
          </a:prstGeom>
          <a:noFill/>
          <a:ln w="12700" cap="flat" cmpd="sng">
            <a:noFill/>
            <a:prstDash val="solid"/>
            <a:round/>
          </a:ln>
        </p:spPr>
        <p:txBody>
          <a:bodyPr vert="horz" wrap="square" lIns="88900" tIns="50800" rIns="88900" bIns="50800" rtlCol="0" anchor="t" anchorCtr="0"/>
          <a:lstStyle/>
          <a:p>
            <a:pPr algn="l">
              <a:lnSpc>
                <a:spcPct val="150000"/>
              </a:lnSpc>
              <a:defRPr/>
            </a:pPr>
          </a:p>
        </p:txBody>
      </p:sp>
      <p:sp>
        <p:nvSpPr>
          <p:cNvPr id="7" name="AutoShape 7"/>
          <p:cNvSpPr/>
          <p:nvPr/>
        </p:nvSpPr>
        <p:spPr>
          <a:xfrm>
            <a:off x="635000" y="101600"/>
            <a:ext cx="7620000" cy="622300"/>
          </a:xfrm>
          <a:prstGeom prst="rect">
            <a:avLst/>
          </a:prstGeom>
          <a:noFill/>
          <a:ln w="12700" cap="flat" cmpd="sng">
            <a:noFill/>
            <a:prstDash val="solid"/>
            <a:round/>
          </a:ln>
        </p:spPr>
        <p:txBody>
          <a:bodyPr vert="horz" wrap="square" lIns="88900" tIns="50800" rIns="88900" bIns="50800" rtlCol="0" anchor="t" anchorCtr="0"/>
          <a:lstStyle/>
          <a:p>
            <a:pPr indent="0" algn="l">
              <a:lnSpc>
                <a:spcPct val="150000"/>
              </a:lnSpc>
              <a:defRPr/>
            </a:pPr>
            <a:r>
              <a:rPr lang="en-US" sz="3200" b="1" i="0" u="none" strike="noStrike" dirty="0" err="1">
                <a:solidFill>
                  <a:srgbClr val="000000"/>
                </a:solidFill>
                <a:effectLst>
                  <a:outerShdw blurRad="38100" dist="25400" dir="2700000" algn="tl" rotWithShape="0">
                    <a:srgbClr val="000000">
                      <a:alpha val="40000"/>
                    </a:srgbClr>
                  </a:outerShdw>
                </a:effectLst>
                <a:latin typeface="黑体" panose="02010609060101010101" pitchFamily="49" charset="-122"/>
                <a:ea typeface="黑体" panose="02010609060101010101" pitchFamily="49" charset="-122"/>
                <a:cs typeface="黑体" panose="02010609060101010101" pitchFamily="49" charset="-122"/>
                <a:sym typeface="黑体" panose="02010609060101010101" pitchFamily="49" charset="-122"/>
              </a:rPr>
              <a:t>硬核技术实力与权威资质背书</a:t>
            </a:r>
            <a:endParaRPr lang="en-US" sz="1100" dirty="0">
              <a:latin typeface="黑体" panose="02010609060101010101" pitchFamily="49" charset="-122"/>
              <a:ea typeface="黑体" panose="02010609060101010101" pitchFamily="49" charset="-122"/>
            </a:endParaRPr>
          </a:p>
        </p:txBody>
      </p:sp>
      <p:sp>
        <p:nvSpPr>
          <p:cNvPr id="8" name="AutoShape 8"/>
          <p:cNvSpPr/>
          <p:nvPr/>
        </p:nvSpPr>
        <p:spPr>
          <a:xfrm>
            <a:off x="1092200" y="863600"/>
            <a:ext cx="4356100" cy="584200"/>
          </a:xfrm>
          <a:prstGeom prst="rect">
            <a:avLst/>
          </a:prstGeom>
          <a:noFill/>
          <a:ln w="12700" cap="flat" cmpd="sng">
            <a:noFill/>
            <a:prstDash val="solid"/>
            <a:round/>
          </a:ln>
        </p:spPr>
        <p:txBody>
          <a:bodyPr vert="horz" wrap="square" lIns="88900" tIns="50800" rIns="88900" bIns="50800" rtlCol="0" anchor="t" anchorCtr="0"/>
          <a:lstStyle/>
          <a:p>
            <a:pPr indent="0" algn="l">
              <a:lnSpc>
                <a:spcPct val="150000"/>
              </a:lnSpc>
              <a:defRPr/>
            </a:pPr>
            <a:r>
              <a:rPr lang="en-US" sz="3200" b="1" i="0" u="none" strike="noStrike">
                <a:solidFill>
                  <a:srgbClr val="000000"/>
                </a:solidFill>
                <a:latin typeface="Times New Roman" panose="02020603050405020304" pitchFamily="18" charset="0"/>
                <a:ea typeface="宋体" panose="02010600030101010101" pitchFamily="2" charset="-122"/>
                <a:cs typeface="Songti SC"/>
                <a:sym typeface="Songti SC"/>
              </a:rPr>
              <a:t>100余项</a:t>
            </a:r>
            <a:r>
              <a:rPr lang="en-US" sz="3200" b="1" i="0" u="none" strike="noStrike">
                <a:solidFill>
                  <a:srgbClr val="FF0000"/>
                </a:solidFill>
                <a:latin typeface="Times New Roman" panose="02020603050405020304" pitchFamily="18" charset="0"/>
                <a:ea typeface="宋体" panose="02010600030101010101" pitchFamily="2" charset="-122"/>
                <a:cs typeface="Songti SC"/>
                <a:sym typeface="Songti SC"/>
              </a:rPr>
              <a:t>国家专利授权</a:t>
            </a:r>
            <a:endParaRPr lang="en-US" sz="1100">
              <a:latin typeface="Times New Roman" panose="02020603050405020304" pitchFamily="18" charset="0"/>
              <a:ea typeface="宋体" panose="02010600030101010101" pitchFamily="2" charset="-122"/>
            </a:endParaRPr>
          </a:p>
        </p:txBody>
      </p:sp>
      <p:sp>
        <p:nvSpPr>
          <p:cNvPr id="9" name="AutoShape 9"/>
          <p:cNvSpPr/>
          <p:nvPr/>
        </p:nvSpPr>
        <p:spPr>
          <a:xfrm>
            <a:off x="5283200" y="901700"/>
            <a:ext cx="6477000" cy="3302000"/>
          </a:xfrm>
          <a:prstGeom prst="rect">
            <a:avLst/>
          </a:prstGeom>
          <a:noFill/>
          <a:ln w="12700" cap="flat" cmpd="sng">
            <a:noFill/>
            <a:prstDash val="solid"/>
            <a:round/>
          </a:ln>
        </p:spPr>
        <p:txBody>
          <a:bodyPr vert="horz" wrap="square" lIns="88900" tIns="50800" rIns="88900" bIns="50800" rtlCol="0" anchor="t" anchorCtr="0"/>
          <a:lstStyle/>
          <a:p>
            <a:pPr indent="457200" algn="l">
              <a:lnSpc>
                <a:spcPct val="150000"/>
              </a:lnSpc>
              <a:defRPr/>
            </a:pP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我司相关技术获得：2020年</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高教博览会校企合作双百计划-典型案例</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、2021年度</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江苏省科学技术奖</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、2021年</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国网江苏省电力有限公司科学技术进步奖</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、2021年</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中国商业联合会科学技术奖</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、2023年</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机械工业科学技术奖</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、2024年</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吴文俊人工智能科技奖</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、2025年</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中国创新创业大赛二等奖</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a:t>
            </a:r>
            <a:endParaRPr lang="en-US" sz="1100" dirty="0">
              <a:latin typeface="Times New Roman" panose="02020603050405020304" pitchFamily="18" charset="0"/>
              <a:ea typeface="宋体" panose="02010600030101010101" pitchFamily="2" charset="-122"/>
            </a:endParaRPr>
          </a:p>
          <a:p>
            <a:pPr indent="457200" algn="l">
              <a:lnSpc>
                <a:spcPct val="150000"/>
              </a:lnSpc>
            </a:pP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我司相关产品及平台2022年入选</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首批高校设备更新及数字化建设解决方案名录</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；同年，联合国家技能鉴定单位指导中心牵头</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制定无人机技术应用师职业技能标准</a:t>
            </a:r>
            <a:r>
              <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rPr>
              <a:t>。2024年，无人机多目感知平台入选</a:t>
            </a:r>
            <a:r>
              <a:rPr lang="en-US" sz="1400" b="1" i="0" u="none" strike="noStrike" dirty="0">
                <a:solidFill>
                  <a:srgbClr val="CC3300"/>
                </a:solidFill>
                <a:latin typeface="Times New Roman" panose="02020603050405020304" pitchFamily="18" charset="0"/>
                <a:ea typeface="宋体" panose="02010600030101010101" pitchFamily="2" charset="-122"/>
                <a:cs typeface="Songti SC"/>
                <a:sym typeface="Songti SC"/>
              </a:rPr>
              <a:t>常州市首台（套）重大装备认定名单</a:t>
            </a:r>
            <a:endParaRPr lang="en-US" sz="1400" b="1" i="0" u="none" strike="noStrike" dirty="0">
              <a:solidFill>
                <a:srgbClr val="000000"/>
              </a:solidFill>
              <a:latin typeface="Times New Roman" panose="02020603050405020304" pitchFamily="18" charset="0"/>
              <a:ea typeface="宋体" panose="02010600030101010101" pitchFamily="2" charset="-122"/>
              <a:cs typeface="Songti SC"/>
              <a:sym typeface="Songti SC"/>
            </a:endParaRPr>
          </a:p>
        </p:txBody>
      </p:sp>
      <p:pic>
        <p:nvPicPr>
          <p:cNvPr id="10" name="Picture 10"/>
          <p:cNvPicPr>
            <a:picLocks noChangeAspect="1"/>
          </p:cNvPicPr>
          <p:nvPr/>
        </p:nvPicPr>
        <p:blipFill>
          <a:blip r:embed="rId3"/>
          <a:srcRect t="126" b="126"/>
          <a:stretch>
            <a:fillRect/>
          </a:stretch>
        </p:blipFill>
        <p:spPr>
          <a:xfrm>
            <a:off x="1092200" y="1651000"/>
            <a:ext cx="3606800" cy="2235200"/>
          </a:xfrm>
          <a:prstGeom prst="rect">
            <a:avLst/>
          </a:prstGeom>
          <a:noFill/>
          <a:ln w="25400" cap="flat" cmpd="sng">
            <a:noFill/>
            <a:prstDash val="solid"/>
            <a:round/>
          </a:ln>
        </p:spPr>
      </p:pic>
      <p:pic>
        <p:nvPicPr>
          <p:cNvPr id="12" name="Picture 12"/>
          <p:cNvPicPr>
            <a:picLocks noChangeAspect="1"/>
          </p:cNvPicPr>
          <p:nvPr/>
        </p:nvPicPr>
        <p:blipFill>
          <a:blip r:embed="rId4"/>
          <a:srcRect l="3099" r="3099"/>
          <a:stretch>
            <a:fillRect/>
          </a:stretch>
        </p:blipFill>
        <p:spPr>
          <a:xfrm>
            <a:off x="1092200" y="4000500"/>
            <a:ext cx="3606800" cy="2311400"/>
          </a:xfrm>
          <a:prstGeom prst="rect">
            <a:avLst/>
          </a:prstGeom>
          <a:noFill/>
          <a:ln w="25400" cap="flat" cmpd="sng">
            <a:noFill/>
            <a:prstDash val="solid"/>
            <a:round/>
          </a:ln>
        </p:spPr>
      </p:pic>
      <p:grpSp>
        <p:nvGrpSpPr>
          <p:cNvPr id="17" name="组合 16"/>
          <p:cNvGrpSpPr/>
          <p:nvPr/>
        </p:nvGrpSpPr>
        <p:grpSpPr>
          <a:xfrm>
            <a:off x="5879979" y="3189393"/>
            <a:ext cx="5066453" cy="3325707"/>
            <a:chOff x="5868247" y="3051387"/>
            <a:chExt cx="5066453" cy="3325707"/>
          </a:xfrm>
        </p:grpSpPr>
        <p:pic>
          <p:nvPicPr>
            <p:cNvPr id="18" name="图片 17"/>
            <p:cNvPicPr>
              <a:picLocks noChangeAspect="1"/>
            </p:cNvPicPr>
            <p:nvPr/>
          </p:nvPicPr>
          <p:blipFill>
            <a:blip r:embed="rId5"/>
            <a:stretch>
              <a:fillRect/>
            </a:stretch>
          </p:blipFill>
          <p:spPr>
            <a:xfrm>
              <a:off x="5868247" y="3051387"/>
              <a:ext cx="5066453" cy="1711960"/>
            </a:xfrm>
            <a:prstGeom prst="rect">
              <a:avLst/>
            </a:prstGeom>
          </p:spPr>
        </p:pic>
        <p:grpSp>
          <p:nvGrpSpPr>
            <p:cNvPr id="19" name="组合 18"/>
            <p:cNvGrpSpPr/>
            <p:nvPr/>
          </p:nvGrpSpPr>
          <p:grpSpPr>
            <a:xfrm>
              <a:off x="5868247" y="4763347"/>
              <a:ext cx="5046133" cy="1613747"/>
              <a:chOff x="4401185" y="3572510"/>
              <a:chExt cx="3784600" cy="1210310"/>
            </a:xfrm>
          </p:grpSpPr>
          <p:pic>
            <p:nvPicPr>
              <p:cNvPr id="20" name="图片 19"/>
              <p:cNvPicPr>
                <a:picLocks noChangeAspect="1"/>
              </p:cNvPicPr>
              <p:nvPr/>
            </p:nvPicPr>
            <p:blipFill>
              <a:blip r:embed="rId6"/>
              <a:srcRect r="76149"/>
              <a:stretch>
                <a:fillRect/>
              </a:stretch>
            </p:blipFill>
            <p:spPr>
              <a:xfrm>
                <a:off x="4401185" y="3572510"/>
                <a:ext cx="906145" cy="1210310"/>
              </a:xfrm>
              <a:prstGeom prst="rect">
                <a:avLst/>
              </a:prstGeom>
            </p:spPr>
          </p:pic>
          <p:pic>
            <p:nvPicPr>
              <p:cNvPr id="21" name="图片 20"/>
              <p:cNvPicPr>
                <a:picLocks noChangeAspect="1"/>
              </p:cNvPicPr>
              <p:nvPr/>
            </p:nvPicPr>
            <p:blipFill>
              <a:blip r:embed="rId7"/>
              <a:stretch>
                <a:fillRect/>
              </a:stretch>
            </p:blipFill>
            <p:spPr>
              <a:xfrm>
                <a:off x="5368290" y="3599815"/>
                <a:ext cx="866775" cy="1151255"/>
              </a:xfrm>
              <a:prstGeom prst="rect">
                <a:avLst/>
              </a:prstGeom>
              <a:ln>
                <a:gradFill>
                  <a:gsLst>
                    <a:gs pos="50000">
                      <a:schemeClr val="tx1"/>
                    </a:gs>
                    <a:gs pos="0">
                      <a:schemeClr val="tx1">
                        <a:lumMod val="25000"/>
                        <a:lumOff val="75000"/>
                      </a:schemeClr>
                    </a:gs>
                    <a:gs pos="100000">
                      <a:schemeClr val="tx1">
                        <a:lumMod val="85000"/>
                      </a:schemeClr>
                    </a:gs>
                  </a:gsLst>
                  <a:lin ang="5400000" scaled="0"/>
                </a:gradFill>
              </a:ln>
            </p:spPr>
          </p:pic>
          <p:pic>
            <p:nvPicPr>
              <p:cNvPr id="22" name="图片 21"/>
              <p:cNvPicPr>
                <a:picLocks noChangeAspect="1"/>
              </p:cNvPicPr>
              <p:nvPr/>
            </p:nvPicPr>
            <p:blipFill>
              <a:blip r:embed="rId8"/>
              <a:stretch>
                <a:fillRect/>
              </a:stretch>
            </p:blipFill>
            <p:spPr>
              <a:xfrm>
                <a:off x="6316345" y="3599815"/>
                <a:ext cx="866140" cy="1151890"/>
              </a:xfrm>
              <a:prstGeom prst="rect">
                <a:avLst/>
              </a:prstGeom>
              <a:ln>
                <a:solidFill>
                  <a:schemeClr val="accent1"/>
                </a:solidFill>
              </a:ln>
            </p:spPr>
          </p:pic>
          <p:pic>
            <p:nvPicPr>
              <p:cNvPr id="23" name="图片 22"/>
              <p:cNvPicPr>
                <a:picLocks noChangeAspect="1"/>
              </p:cNvPicPr>
              <p:nvPr/>
            </p:nvPicPr>
            <p:blipFill>
              <a:blip r:embed="rId9"/>
              <a:srcRect t="7518" r="1215" b="26768"/>
              <a:stretch>
                <a:fillRect/>
              </a:stretch>
            </p:blipFill>
            <p:spPr>
              <a:xfrm>
                <a:off x="7263130" y="3599180"/>
                <a:ext cx="922655" cy="1151890"/>
              </a:xfrm>
              <a:prstGeom prst="rect">
                <a:avLst/>
              </a:prstGeom>
              <a:ln>
                <a:solidFill>
                  <a:schemeClr val="tx1"/>
                </a:solidFill>
              </a:ln>
            </p:spPr>
          </p:pic>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查看图片"/>
          <p:cNvPicPr>
            <a:picLocks noChangeAspect="1" noChangeArrowheads="1"/>
          </p:cNvPicPr>
          <p:nvPr/>
        </p:nvPicPr>
        <p:blipFill rotWithShape="1">
          <a:blip r:embed="rId1">
            <a:extLst>
              <a:ext uri="{28A0092B-C50C-407E-A947-70E740481C1C}">
                <a14:useLocalDpi xmlns:a14="http://schemas.microsoft.com/office/drawing/2010/main" val="0"/>
              </a:ext>
            </a:extLst>
          </a:blip>
          <a:srcRect l="20920" b="25033"/>
          <a:stretch>
            <a:fillRect/>
          </a:stretch>
        </p:blipFill>
        <p:spPr bwMode="auto">
          <a:xfrm>
            <a:off x="0" y="3046730"/>
            <a:ext cx="7118985" cy="3811270"/>
          </a:xfrm>
          <a:prstGeom prst="rect">
            <a:avLst/>
          </a:prstGeom>
          <a:noFill/>
          <a:extLst>
            <a:ext uri="{909E8E84-426E-40DD-AFC4-6F175D3DCCD1}">
              <a14:hiddenFill xmlns:a14="http://schemas.microsoft.com/office/drawing/2010/main">
                <a:solidFill>
                  <a:srgbClr val="FFFFFF"/>
                </a:solidFill>
              </a14:hiddenFill>
            </a:ext>
          </a:extLst>
        </p:spPr>
      </p:pic>
      <p:sp>
        <p:nvSpPr>
          <p:cNvPr id="46" name="文本框 2"/>
          <p:cNvSpPr txBox="1"/>
          <p:nvPr/>
        </p:nvSpPr>
        <p:spPr>
          <a:xfrm>
            <a:off x="8351815" y="6488668"/>
            <a:ext cx="3498573"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609600">
              <a:buClrTx/>
              <a:defRPr/>
            </a:pPr>
            <a:r>
              <a:rPr lang="zh-CN" altLang="en-US" sz="1600">
                <a:solidFill>
                  <a:schemeClr val="bg1"/>
                </a:solidFill>
                <a:latin typeface="Times New Roman" panose="02020603050405020304" pitchFamily="18" charset="0"/>
                <a:ea typeface="宋体" panose="02010600030101010101" pitchFamily="2" charset="-122"/>
              </a:rPr>
              <a:t>创新  互惠  合作  共赢</a:t>
            </a:r>
            <a:endParaRPr lang="zh-CN" altLang="en-US" sz="1600">
              <a:solidFill>
                <a:schemeClr val="bg1"/>
              </a:solidFill>
              <a:latin typeface="Times New Roman" panose="02020603050405020304" pitchFamily="18" charset="0"/>
              <a:ea typeface="宋体" panose="02010600030101010101" pitchFamily="2" charset="-122"/>
            </a:endParaRPr>
          </a:p>
        </p:txBody>
      </p:sp>
      <p:sp>
        <p:nvSpPr>
          <p:cNvPr id="57" name="文本框 56"/>
          <p:cNvSpPr txBox="1"/>
          <p:nvPr/>
        </p:nvSpPr>
        <p:spPr>
          <a:xfrm>
            <a:off x="359834" y="6519334"/>
            <a:ext cx="2676313" cy="523220"/>
          </a:xfrm>
          <a:prstGeom prst="rect">
            <a:avLst/>
          </a:prstGeom>
          <a:noFill/>
        </p:spPr>
        <p:txBody>
          <a:bodyPr wrap="square">
            <a:spAutoFit/>
          </a:bodyPr>
          <a:lstStyle/>
          <a:p>
            <a:pPr defTabSz="609600">
              <a:buClrTx/>
              <a:defRPr/>
            </a:pPr>
            <a:r>
              <a:rPr lang="zh-CN" altLang="en-US" kern="1200">
                <a:solidFill>
                  <a:schemeClr val="bg1"/>
                </a:solidFill>
                <a:latin typeface="Times New Roman" panose="02020603050405020304" pitchFamily="18" charset="0"/>
                <a:ea typeface="宋体" panose="02010600030101010101" pitchFamily="2" charset="-122"/>
                <a:cs typeface="+mn-cs"/>
              </a:rPr>
              <a:t>江苏优埃唯智能科技有限公司</a:t>
            </a:r>
            <a:endParaRPr lang="zh-CN" altLang="en-US" kern="1200">
              <a:solidFill>
                <a:schemeClr val="bg1"/>
              </a:solidFill>
              <a:latin typeface="Times New Roman" panose="02020603050405020304" pitchFamily="18" charset="0"/>
              <a:ea typeface="宋体" panose="02010600030101010101" pitchFamily="2" charset="-122"/>
              <a:cs typeface="+mn-cs"/>
            </a:endParaRPr>
          </a:p>
          <a:p>
            <a:pPr defTabSz="609600">
              <a:buClrTx/>
              <a:defRPr/>
            </a:pPr>
            <a:endParaRPr lang="zh-CN" altLang="en-US" kern="1200">
              <a:solidFill>
                <a:schemeClr val="bg1"/>
              </a:solidFill>
              <a:latin typeface="Times New Roman" panose="02020603050405020304" pitchFamily="18" charset="0"/>
              <a:ea typeface="宋体" panose="02010600030101010101" pitchFamily="2" charset="-122"/>
              <a:cs typeface="+mn-cs"/>
            </a:endParaRPr>
          </a:p>
        </p:txBody>
      </p:sp>
      <p:sp>
        <p:nvSpPr>
          <p:cNvPr id="29" name="标题 1"/>
          <p:cNvSpPr txBox="1"/>
          <p:nvPr/>
        </p:nvSpPr>
        <p:spPr>
          <a:xfrm>
            <a:off x="665480" y="217594"/>
            <a:ext cx="7051040" cy="6815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Tx/>
              <a:buFontTx/>
            </a:pPr>
            <a:endParaRPr lang="zh-CN" altLang="en-US" sz="3200" b="1" dirty="0">
              <a:effectLst>
                <a:outerShdw blurRad="38100" dist="19050" dir="2700000" algn="tl" rotWithShape="0">
                  <a:schemeClr val="dk1">
                    <a:alpha val="40000"/>
                  </a:schemeClr>
                </a:outerShdw>
              </a:effectLst>
              <a:latin typeface="Times New Roman" panose="02020603050405020304" pitchFamily="18" charset="0"/>
              <a:ea typeface="黑体" panose="02010609060101010101" pitchFamily="49" charset="-122"/>
              <a:cs typeface="+mn-cs"/>
              <a:sym typeface="+mn-ea"/>
            </a:endParaRPr>
          </a:p>
        </p:txBody>
      </p:sp>
      <p:sp>
        <p:nvSpPr>
          <p:cNvPr id="8" name="文本框 7"/>
          <p:cNvSpPr txBox="1"/>
          <p:nvPr/>
        </p:nvSpPr>
        <p:spPr>
          <a:xfrm>
            <a:off x="634154" y="104988"/>
            <a:ext cx="3739727" cy="618913"/>
          </a:xfrm>
          <a:prstGeom prst="rect">
            <a:avLst/>
          </a:prstGeom>
          <a:noFill/>
        </p:spPr>
        <p:txBody>
          <a:bodyPr wrap="square" rtlCol="0" anchor="t">
            <a:noAutofit/>
          </a:bodyPr>
          <a:lstStyle/>
          <a:p>
            <a:r>
              <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rPr>
              <a:t>资质与技术背书</a:t>
            </a:r>
            <a:endPar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endParaRPr>
          </a:p>
        </p:txBody>
      </p:sp>
      <p:pic>
        <p:nvPicPr>
          <p:cNvPr id="2" name="图片 1"/>
          <p:cNvPicPr>
            <a:picLocks noChangeAspect="1"/>
          </p:cNvPicPr>
          <p:nvPr/>
        </p:nvPicPr>
        <p:blipFill>
          <a:blip r:embed="rId2"/>
          <a:stretch>
            <a:fillRect/>
          </a:stretch>
        </p:blipFill>
        <p:spPr>
          <a:xfrm>
            <a:off x="7485380" y="3582035"/>
            <a:ext cx="3604895" cy="2326640"/>
          </a:xfrm>
          <a:prstGeom prst="rect">
            <a:avLst/>
          </a:prstGeom>
        </p:spPr>
      </p:pic>
      <p:sp>
        <p:nvSpPr>
          <p:cNvPr id="5" name="文本框 4"/>
          <p:cNvSpPr txBox="1"/>
          <p:nvPr/>
        </p:nvSpPr>
        <p:spPr>
          <a:xfrm>
            <a:off x="741468" y="1120776"/>
            <a:ext cx="6268720" cy="4242435"/>
          </a:xfrm>
          <a:prstGeom prst="rect">
            <a:avLst/>
          </a:prstGeom>
        </p:spPr>
        <p:txBody>
          <a:bodyPr wrap="square">
            <a:spAutoFit/>
          </a:bodyPr>
          <a:lstStyle/>
          <a:p>
            <a:pPr algn="just">
              <a:lnSpc>
                <a:spcPct val="150000"/>
              </a:lnSpc>
              <a:spcAft>
                <a:spcPts val="535"/>
              </a:spcAft>
              <a:buClrTx/>
              <a:buFontTx/>
            </a:pPr>
            <a:r>
              <a:rPr lang="zh-CN" altLang="en-US" sz="1800" b="1" dirty="0">
                <a:latin typeface="Times New Roman" panose="02020603050405020304" pitchFamily="18" charset="0"/>
                <a:ea typeface="宋体" panose="02010600030101010101" pitchFamily="2" charset="-122"/>
                <a:cs typeface="Times New Roman" panose="02020603050405020304" pitchFamily="18" charset="0"/>
              </a:rPr>
              <a:t>战略协同 |北京机械工业自动化研究所有限公司（北自所）</a:t>
            </a:r>
            <a:endParaRPr lang="zh-CN" altLang="en-US" sz="1800" b="1"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535"/>
              </a:spcAft>
              <a:buClrTx/>
              <a:buFontTx/>
            </a:pP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【国家级智库支撑】</a:t>
            </a:r>
            <a:endParaRPr lang="zh-CN" altLang="en-US" sz="1600" b="1"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535"/>
              </a:spcAft>
              <a:buClrTx/>
              <a:buFontTx/>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依托成立于1954年的</a:t>
            </a:r>
            <a:r>
              <a:rPr lang="zh-CN" altLang="en-US" sz="16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央企科研院所</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，引入制造业自动化国家工程研究中心资源。</a:t>
            </a:r>
            <a:endParaRPr lang="zh-CN" altLang="en-US" sz="1600"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535"/>
              </a:spcAft>
              <a:buClrTx/>
              <a:buFontTx/>
            </a:pP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【全栈技术互补】</a:t>
            </a:r>
            <a:endParaRPr lang="zh-CN" altLang="en-US" sz="1600" b="1"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535"/>
              </a:spcAft>
              <a:buClrTx/>
              <a:buFontTx/>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融合北自所“</a:t>
            </a:r>
            <a:r>
              <a:rPr lang="zh-CN" altLang="en-US" sz="16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智能工厂三层架构</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”（设备层/车间层/厂级）与优埃唯“</a:t>
            </a:r>
            <a:r>
              <a:rPr lang="zh-CN" altLang="en-US" sz="16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空地一体化装备</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”，构建从单机实训到数字化车间的完整闭环。</a:t>
            </a:r>
            <a:endParaRPr lang="zh-CN" altLang="en-US" sz="1600" b="1"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535"/>
              </a:spcAft>
              <a:buClrTx/>
              <a:buFontTx/>
            </a:pPr>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【标准共建】</a:t>
            </a:r>
            <a:endParaRPr lang="zh-CN" altLang="en-US" sz="1600" b="1" dirty="0">
              <a:latin typeface="Times New Roman" panose="02020603050405020304" pitchFamily="18" charset="0"/>
              <a:ea typeface="宋体" panose="02010600030101010101" pitchFamily="2" charset="-122"/>
              <a:cs typeface="Times New Roman" panose="02020603050405020304" pitchFamily="18" charset="0"/>
            </a:endParaRPr>
          </a:p>
          <a:p>
            <a:pPr algn="just">
              <a:lnSpc>
                <a:spcPct val="150000"/>
              </a:lnSpc>
              <a:spcAft>
                <a:spcPts val="535"/>
              </a:spcAft>
              <a:buClrTx/>
              <a:buFontTx/>
            </a:pP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联合承接</a:t>
            </a:r>
            <a:r>
              <a:rPr lang="zh-CN" altLang="en-US" sz="16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教育部、科技部百万至千万级课题</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，共享智能制造工程技术人员</a:t>
            </a:r>
            <a:r>
              <a:rPr lang="zh-CN" altLang="en-US" sz="1600"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国家职业标准制定</a:t>
            </a:r>
            <a:r>
              <a:rPr lang="zh-CN" altLang="en-US" sz="1600" dirty="0">
                <a:latin typeface="Times New Roman" panose="02020603050405020304" pitchFamily="18" charset="0"/>
                <a:ea typeface="宋体" panose="02010600030101010101" pitchFamily="2" charset="-122"/>
                <a:cs typeface="Times New Roman" panose="02020603050405020304" pitchFamily="18" charset="0"/>
              </a:rPr>
              <a:t>权。</a:t>
            </a:r>
            <a:endParaRPr lang="zh-CN" altLang="en-US" sz="1600" dirty="0">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6" name="图片 5"/>
          <p:cNvPicPr>
            <a:picLocks noChangeAspect="1"/>
          </p:cNvPicPr>
          <p:nvPr/>
        </p:nvPicPr>
        <p:blipFill>
          <a:blip r:embed="rId3"/>
          <a:srcRect r="58" b="40660"/>
          <a:stretch>
            <a:fillRect/>
          </a:stretch>
        </p:blipFill>
        <p:spPr>
          <a:xfrm>
            <a:off x="7445163" y="1177926"/>
            <a:ext cx="3190240" cy="2081953"/>
          </a:xfrm>
          <a:prstGeom prst="rect">
            <a:avLst/>
          </a:prstGeom>
        </p:spPr>
      </p:pic>
      <p:pic>
        <p:nvPicPr>
          <p:cNvPr id="4" name="图片 1" descr="IMG_256"/>
          <p:cNvPicPr>
            <a:picLocks noChangeAspect="1"/>
          </p:cNvPicPr>
          <p:nvPr/>
        </p:nvPicPr>
        <p:blipFill>
          <a:blip r:embed="rId4"/>
          <a:stretch>
            <a:fillRect/>
          </a:stretch>
        </p:blipFill>
        <p:spPr>
          <a:xfrm>
            <a:off x="9801014" y="137161"/>
            <a:ext cx="1113367" cy="718820"/>
          </a:xfrm>
          <a:prstGeom prst="rect">
            <a:avLst/>
          </a:prstGeom>
          <a:noFill/>
          <a:ln w="9525">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查看图片"/>
          <p:cNvPicPr>
            <a:picLocks noChangeAspect="1" noChangeArrowheads="1"/>
          </p:cNvPicPr>
          <p:nvPr>
            <p:custDataLst>
              <p:tags r:id="rId1"/>
            </p:custDataLst>
          </p:nvPr>
        </p:nvPicPr>
        <p:blipFill rotWithShape="1">
          <a:blip r:embed="rId2">
            <a:extLst>
              <a:ext uri="{28A0092B-C50C-407E-A947-70E740481C1C}">
                <a14:useLocalDpi xmlns:a14="http://schemas.microsoft.com/office/drawing/2010/main" val="0"/>
              </a:ext>
            </a:extLst>
          </a:blip>
          <a:srcRect l="20920" b="25033"/>
          <a:stretch>
            <a:fillRect/>
          </a:stretch>
        </p:blipFill>
        <p:spPr bwMode="auto">
          <a:xfrm>
            <a:off x="1" y="3043250"/>
            <a:ext cx="8692993" cy="3811364"/>
          </a:xfrm>
          <a:prstGeom prst="rect">
            <a:avLst/>
          </a:prstGeom>
          <a:noFill/>
          <a:extLst>
            <a:ext uri="{909E8E84-426E-40DD-AFC4-6F175D3DCCD1}">
              <a14:hiddenFill xmlns:a14="http://schemas.microsoft.com/office/drawing/2010/main">
                <a:solidFill>
                  <a:srgbClr val="FFFFFF"/>
                </a:solidFill>
              </a14:hiddenFill>
            </a:ext>
          </a:extLst>
        </p:spPr>
      </p:pic>
      <p:sp>
        <p:nvSpPr>
          <p:cNvPr id="46" name="文本框 2"/>
          <p:cNvSpPr txBox="1"/>
          <p:nvPr/>
        </p:nvSpPr>
        <p:spPr>
          <a:xfrm>
            <a:off x="8351815" y="6488668"/>
            <a:ext cx="3498573"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609600">
              <a:buClrTx/>
              <a:defRPr/>
            </a:pPr>
            <a:r>
              <a:rPr lang="zh-CN" altLang="en-US" sz="1600">
                <a:solidFill>
                  <a:schemeClr val="bg1"/>
                </a:solidFill>
                <a:latin typeface="Times New Roman" panose="02020603050405020304" pitchFamily="18" charset="0"/>
                <a:ea typeface="宋体" panose="02010600030101010101" pitchFamily="2" charset="-122"/>
              </a:rPr>
              <a:t>创新  互惠  合作  共赢</a:t>
            </a:r>
            <a:endParaRPr lang="zh-CN" altLang="en-US" sz="1600">
              <a:solidFill>
                <a:schemeClr val="bg1"/>
              </a:solidFill>
              <a:latin typeface="Times New Roman" panose="02020603050405020304" pitchFamily="18" charset="0"/>
              <a:ea typeface="宋体" panose="02010600030101010101" pitchFamily="2" charset="-122"/>
            </a:endParaRPr>
          </a:p>
        </p:txBody>
      </p:sp>
      <p:sp>
        <p:nvSpPr>
          <p:cNvPr id="57" name="文本框 56"/>
          <p:cNvSpPr txBox="1"/>
          <p:nvPr/>
        </p:nvSpPr>
        <p:spPr>
          <a:xfrm>
            <a:off x="359834" y="6519334"/>
            <a:ext cx="2676313" cy="523220"/>
          </a:xfrm>
          <a:prstGeom prst="rect">
            <a:avLst/>
          </a:prstGeom>
          <a:noFill/>
        </p:spPr>
        <p:txBody>
          <a:bodyPr wrap="square">
            <a:spAutoFit/>
          </a:bodyPr>
          <a:lstStyle/>
          <a:p>
            <a:pPr defTabSz="609600">
              <a:buClrTx/>
              <a:defRPr/>
            </a:pPr>
            <a:r>
              <a:rPr lang="zh-CN" altLang="en-US" kern="1200">
                <a:solidFill>
                  <a:schemeClr val="bg1"/>
                </a:solidFill>
                <a:latin typeface="Times New Roman" panose="02020603050405020304" pitchFamily="18" charset="0"/>
                <a:ea typeface="宋体" panose="02010600030101010101" pitchFamily="2" charset="-122"/>
                <a:cs typeface="+mn-cs"/>
              </a:rPr>
              <a:t>江苏优埃唯智能科技有限公司</a:t>
            </a:r>
            <a:endParaRPr lang="zh-CN" altLang="en-US" kern="1200">
              <a:solidFill>
                <a:schemeClr val="bg1"/>
              </a:solidFill>
              <a:latin typeface="Times New Roman" panose="02020603050405020304" pitchFamily="18" charset="0"/>
              <a:ea typeface="宋体" panose="02010600030101010101" pitchFamily="2" charset="-122"/>
              <a:cs typeface="+mn-cs"/>
            </a:endParaRPr>
          </a:p>
          <a:p>
            <a:pPr defTabSz="609600">
              <a:buClrTx/>
              <a:defRPr/>
            </a:pPr>
            <a:endParaRPr lang="zh-CN" altLang="en-US" kern="1200">
              <a:solidFill>
                <a:schemeClr val="bg1"/>
              </a:solidFill>
              <a:latin typeface="Times New Roman" panose="02020603050405020304" pitchFamily="18" charset="0"/>
              <a:ea typeface="宋体" panose="02010600030101010101" pitchFamily="2" charset="-122"/>
              <a:cs typeface="+mn-cs"/>
            </a:endParaRPr>
          </a:p>
        </p:txBody>
      </p:sp>
      <p:sp>
        <p:nvSpPr>
          <p:cNvPr id="29" name="标题 1"/>
          <p:cNvSpPr txBox="1"/>
          <p:nvPr/>
        </p:nvSpPr>
        <p:spPr>
          <a:xfrm>
            <a:off x="633307" y="128694"/>
            <a:ext cx="7051040" cy="6815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Tx/>
              <a:buFontTx/>
            </a:pPr>
            <a:r>
              <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mn-cs"/>
                <a:sym typeface="+mn-ea"/>
              </a:rPr>
              <a:t>智能制造产线及数字孪生工厂</a:t>
            </a:r>
            <a:endPar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mn-cs"/>
              <a:sym typeface="+mn-ea"/>
            </a:endParaRPr>
          </a:p>
        </p:txBody>
      </p:sp>
      <p:grpSp>
        <p:nvGrpSpPr>
          <p:cNvPr id="4" name="组合 3"/>
          <p:cNvGrpSpPr/>
          <p:nvPr/>
        </p:nvGrpSpPr>
        <p:grpSpPr>
          <a:xfrm>
            <a:off x="633308" y="991448"/>
            <a:ext cx="4982633" cy="2386753"/>
            <a:chOff x="783" y="1171"/>
            <a:chExt cx="5885" cy="2819"/>
          </a:xfrm>
        </p:grpSpPr>
        <p:sp>
          <p:nvSpPr>
            <p:cNvPr id="16" name="矩形 15"/>
            <p:cNvSpPr/>
            <p:nvPr>
              <p:custDataLst>
                <p:tags r:id="rId3"/>
              </p:custDataLst>
            </p:nvPr>
          </p:nvSpPr>
          <p:spPr>
            <a:xfrm>
              <a:off x="784" y="1171"/>
              <a:ext cx="5884" cy="2819"/>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65"/>
            </a:p>
          </p:txBody>
        </p:sp>
        <p:sp>
          <p:nvSpPr>
            <p:cNvPr id="11" name="文本框 10"/>
            <p:cNvSpPr txBox="1"/>
            <p:nvPr>
              <p:custDataLst>
                <p:tags r:id="rId4"/>
              </p:custDataLst>
            </p:nvPr>
          </p:nvSpPr>
          <p:spPr>
            <a:xfrm>
              <a:off x="783" y="3594"/>
              <a:ext cx="5884" cy="382"/>
            </a:xfrm>
            <a:prstGeom prst="rect">
              <a:avLst/>
            </a:prstGeom>
            <a:solidFill>
              <a:schemeClr val="accent6">
                <a:lumMod val="40000"/>
                <a:lumOff val="60000"/>
              </a:schemeClr>
            </a:solidFill>
            <a:ln>
              <a:noFill/>
            </a:ln>
          </p:spPr>
          <p:txBody>
            <a:bodyPr wrap="square" rtlCol="0" anchor="t">
              <a:noAutofit/>
            </a:bodyPr>
            <a:lstStyle/>
            <a:p>
              <a:pPr algn="ctr"/>
              <a:r>
                <a:rPr lang="zh-CN" altLang="en-US" sz="1600" b="1" dirty="0">
                  <a:latin typeface="Times New Roman" panose="02020603050405020304" pitchFamily="18" charset="0"/>
                  <a:ea typeface="宋体" panose="02010600030101010101" pitchFamily="2" charset="-122"/>
                </a:rPr>
                <a:t>人形机器人核心部件智能装配与智能制造产线</a:t>
              </a:r>
              <a:endParaRPr lang="zh-CN" altLang="en-US" sz="1600" b="1" dirty="0">
                <a:latin typeface="Times New Roman" panose="02020603050405020304" pitchFamily="18" charset="0"/>
                <a:ea typeface="宋体" panose="02010600030101010101" pitchFamily="2" charset="-122"/>
              </a:endParaRPr>
            </a:p>
          </p:txBody>
        </p:sp>
      </p:grpSp>
      <p:sp>
        <p:nvSpPr>
          <p:cNvPr id="8" name="文本框 7"/>
          <p:cNvSpPr txBox="1"/>
          <p:nvPr/>
        </p:nvSpPr>
        <p:spPr>
          <a:xfrm>
            <a:off x="3035300" y="1107441"/>
            <a:ext cx="2580640" cy="276999"/>
          </a:xfrm>
          <a:prstGeom prst="rect">
            <a:avLst/>
          </a:prstGeom>
          <a:noFill/>
        </p:spPr>
        <p:txBody>
          <a:bodyPr wrap="square" rtlCol="0">
            <a:spAutoFit/>
          </a:bodyPr>
          <a:lstStyle/>
          <a:p>
            <a:r>
              <a:rPr lang="zh-CN" altLang="en-US" sz="1200" b="1" dirty="0">
                <a:latin typeface="Times New Roman" panose="02020603050405020304" pitchFamily="18" charset="0"/>
                <a:ea typeface="宋体" panose="02010600030101010101" pitchFamily="2" charset="-122"/>
                <a:sym typeface="+mn-ea"/>
              </a:rPr>
              <a:t>。</a:t>
            </a:r>
            <a:endParaRPr lang="zh-CN" altLang="en-US" sz="1200" b="1" dirty="0">
              <a:latin typeface="Times New Roman" panose="02020603050405020304" pitchFamily="18" charset="0"/>
              <a:ea typeface="宋体" panose="02010600030101010101" pitchFamily="2" charset="-122"/>
              <a:sym typeface="+mn-ea"/>
            </a:endParaRPr>
          </a:p>
        </p:txBody>
      </p:sp>
      <p:grpSp>
        <p:nvGrpSpPr>
          <p:cNvPr id="5" name="组合 4"/>
          <p:cNvGrpSpPr/>
          <p:nvPr/>
        </p:nvGrpSpPr>
        <p:grpSpPr>
          <a:xfrm>
            <a:off x="633308" y="3710940"/>
            <a:ext cx="4982633" cy="2385907"/>
            <a:chOff x="783" y="1171"/>
            <a:chExt cx="5885" cy="2818"/>
          </a:xfrm>
        </p:grpSpPr>
        <p:sp>
          <p:nvSpPr>
            <p:cNvPr id="6" name="矩形 5"/>
            <p:cNvSpPr/>
            <p:nvPr>
              <p:custDataLst>
                <p:tags r:id="rId5"/>
              </p:custDataLst>
            </p:nvPr>
          </p:nvSpPr>
          <p:spPr>
            <a:xfrm>
              <a:off x="784" y="1171"/>
              <a:ext cx="5884" cy="2819"/>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65"/>
            </a:p>
          </p:txBody>
        </p:sp>
        <p:sp>
          <p:nvSpPr>
            <p:cNvPr id="7" name="文本框 6"/>
            <p:cNvSpPr txBox="1"/>
            <p:nvPr>
              <p:custDataLst>
                <p:tags r:id="rId6"/>
              </p:custDataLst>
            </p:nvPr>
          </p:nvSpPr>
          <p:spPr>
            <a:xfrm>
              <a:off x="783" y="3594"/>
              <a:ext cx="5884" cy="382"/>
            </a:xfrm>
            <a:prstGeom prst="rect">
              <a:avLst/>
            </a:prstGeom>
            <a:solidFill>
              <a:schemeClr val="accent6">
                <a:lumMod val="40000"/>
                <a:lumOff val="60000"/>
              </a:schemeClr>
            </a:solidFill>
            <a:ln>
              <a:noFill/>
            </a:ln>
          </p:spPr>
          <p:txBody>
            <a:bodyPr wrap="square" rtlCol="0" anchor="t">
              <a:noAutofit/>
            </a:bodyPr>
            <a:lstStyle/>
            <a:p>
              <a:pPr algn="ctr"/>
              <a:r>
                <a:rPr lang="zh-CN" altLang="en-US" sz="1600" b="1" dirty="0">
                  <a:latin typeface="Times New Roman" panose="02020603050405020304" pitchFamily="18" charset="0"/>
                  <a:ea typeface="宋体" panose="02010600030101010101" pitchFamily="2" charset="-122"/>
                </a:rPr>
                <a:t>特色无人机嵌入式电路产品生产与产教融合</a:t>
              </a:r>
              <a:endParaRPr lang="zh-CN" altLang="en-US" sz="1600" b="1" dirty="0">
                <a:latin typeface="Times New Roman" panose="02020603050405020304" pitchFamily="18" charset="0"/>
                <a:ea typeface="宋体" panose="02010600030101010101" pitchFamily="2" charset="-122"/>
              </a:endParaRPr>
            </a:p>
          </p:txBody>
        </p:sp>
      </p:grpSp>
      <p:grpSp>
        <p:nvGrpSpPr>
          <p:cNvPr id="12" name="组合 11"/>
          <p:cNvGrpSpPr/>
          <p:nvPr/>
        </p:nvGrpSpPr>
        <p:grpSpPr>
          <a:xfrm>
            <a:off x="6103621" y="998220"/>
            <a:ext cx="4982633" cy="2385907"/>
            <a:chOff x="783" y="1171"/>
            <a:chExt cx="5885" cy="2818"/>
          </a:xfrm>
        </p:grpSpPr>
        <p:sp>
          <p:nvSpPr>
            <p:cNvPr id="13" name="矩形 12"/>
            <p:cNvSpPr/>
            <p:nvPr>
              <p:custDataLst>
                <p:tags r:id="rId7"/>
              </p:custDataLst>
            </p:nvPr>
          </p:nvSpPr>
          <p:spPr>
            <a:xfrm>
              <a:off x="784" y="1171"/>
              <a:ext cx="5884" cy="2819"/>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65"/>
            </a:p>
          </p:txBody>
        </p:sp>
        <p:sp>
          <p:nvSpPr>
            <p:cNvPr id="14" name="文本框 13"/>
            <p:cNvSpPr txBox="1"/>
            <p:nvPr>
              <p:custDataLst>
                <p:tags r:id="rId8"/>
              </p:custDataLst>
            </p:nvPr>
          </p:nvSpPr>
          <p:spPr>
            <a:xfrm>
              <a:off x="783" y="3594"/>
              <a:ext cx="5884" cy="382"/>
            </a:xfrm>
            <a:prstGeom prst="rect">
              <a:avLst/>
            </a:prstGeom>
            <a:solidFill>
              <a:schemeClr val="accent6">
                <a:lumMod val="40000"/>
                <a:lumOff val="60000"/>
              </a:schemeClr>
            </a:solidFill>
            <a:ln>
              <a:noFill/>
            </a:ln>
          </p:spPr>
          <p:txBody>
            <a:bodyPr wrap="square" rtlCol="0" anchor="t">
              <a:noAutofit/>
            </a:bodyPr>
            <a:lstStyle/>
            <a:p>
              <a:pPr algn="ctr"/>
              <a:r>
                <a:rPr lang="zh-CN" altLang="en-US" sz="1600" b="1" dirty="0">
                  <a:latin typeface="Times New Roman" panose="02020603050405020304" pitchFamily="18" charset="0"/>
                  <a:ea typeface="宋体" panose="02010600030101010101" pitchFamily="2" charset="-122"/>
                  <a:sym typeface="+mn-ea"/>
                </a:rPr>
                <a:t>四轴无人机自动化生产线</a:t>
              </a:r>
              <a:endParaRPr lang="zh-CN" altLang="en-US" sz="1600" b="1" dirty="0">
                <a:latin typeface="Times New Roman" panose="02020603050405020304" pitchFamily="18" charset="0"/>
                <a:ea typeface="宋体" panose="02010600030101010101" pitchFamily="2" charset="-122"/>
              </a:endParaRPr>
            </a:p>
          </p:txBody>
        </p:sp>
      </p:grpSp>
      <p:grpSp>
        <p:nvGrpSpPr>
          <p:cNvPr id="24" name="组合 23"/>
          <p:cNvGrpSpPr/>
          <p:nvPr/>
        </p:nvGrpSpPr>
        <p:grpSpPr>
          <a:xfrm>
            <a:off x="6084994" y="3727873"/>
            <a:ext cx="4982633" cy="2385907"/>
            <a:chOff x="783" y="1171"/>
            <a:chExt cx="5885" cy="2818"/>
          </a:xfrm>
        </p:grpSpPr>
        <p:sp>
          <p:nvSpPr>
            <p:cNvPr id="25" name="矩形 24"/>
            <p:cNvSpPr/>
            <p:nvPr>
              <p:custDataLst>
                <p:tags r:id="rId9"/>
              </p:custDataLst>
            </p:nvPr>
          </p:nvSpPr>
          <p:spPr>
            <a:xfrm>
              <a:off x="784" y="1171"/>
              <a:ext cx="5884" cy="2819"/>
            </a:xfrm>
            <a:prstGeom prst="rect">
              <a:avLst/>
            </a:prstGeom>
            <a:noFill/>
            <a:ln>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65"/>
            </a:p>
          </p:txBody>
        </p:sp>
        <p:sp>
          <p:nvSpPr>
            <p:cNvPr id="26" name="文本框 25"/>
            <p:cNvSpPr txBox="1"/>
            <p:nvPr>
              <p:custDataLst>
                <p:tags r:id="rId10"/>
              </p:custDataLst>
            </p:nvPr>
          </p:nvSpPr>
          <p:spPr>
            <a:xfrm>
              <a:off x="783" y="3594"/>
              <a:ext cx="5884" cy="382"/>
            </a:xfrm>
            <a:prstGeom prst="rect">
              <a:avLst/>
            </a:prstGeom>
            <a:solidFill>
              <a:schemeClr val="accent6">
                <a:lumMod val="40000"/>
                <a:lumOff val="60000"/>
              </a:schemeClr>
            </a:solidFill>
            <a:ln>
              <a:noFill/>
            </a:ln>
          </p:spPr>
          <p:txBody>
            <a:bodyPr wrap="square" rtlCol="0" anchor="t">
              <a:noAutofit/>
            </a:bodyPr>
            <a:lstStyle/>
            <a:p>
              <a:pPr algn="ctr"/>
              <a:r>
                <a:rPr lang="zh-CN" altLang="en-US" sz="1600" b="1" dirty="0">
                  <a:latin typeface="Times New Roman" panose="02020603050405020304" pitchFamily="18" charset="0"/>
                  <a:ea typeface="宋体" panose="02010600030101010101" pitchFamily="2" charset="-122"/>
                </a:rPr>
                <a:t>数</a:t>
              </a:r>
              <a:r>
                <a:rPr lang="zh-CN" altLang="en-US" sz="1600" b="1" dirty="0">
                  <a:latin typeface="Times New Roman" panose="02020603050405020304" pitchFamily="18" charset="0"/>
                  <a:ea typeface="宋体" panose="02010600030101010101" pitchFamily="2" charset="-122"/>
                  <a:sym typeface="+mn-ea"/>
                </a:rPr>
                <a:t>字孪生仿真区、智能制造产线区、认知教学区</a:t>
              </a:r>
              <a:endParaRPr lang="zh-CN" altLang="en-US" sz="1600" b="1" dirty="0">
                <a:latin typeface="Times New Roman" panose="02020603050405020304" pitchFamily="18" charset="0"/>
                <a:ea typeface="宋体" panose="02010600030101010101" pitchFamily="2" charset="-122"/>
              </a:endParaRPr>
            </a:p>
            <a:p>
              <a:pPr algn="ctr"/>
              <a:endParaRPr lang="zh-CN" altLang="en-US" sz="1600" b="1" dirty="0">
                <a:latin typeface="Times New Roman" panose="02020603050405020304" pitchFamily="18" charset="0"/>
                <a:ea typeface="宋体" panose="02010600030101010101" pitchFamily="2" charset="-122"/>
              </a:endParaRPr>
            </a:p>
          </p:txBody>
        </p:sp>
      </p:grpSp>
      <p:pic>
        <p:nvPicPr>
          <p:cNvPr id="28" name="图片 27" descr="电脑萤幕画面&#10;&#10;AI 生成的内容可能不正确。"/>
          <p:cNvPicPr>
            <a:picLocks noChangeAspect="1"/>
          </p:cNvPicPr>
          <p:nvPr>
            <p:custDataLst>
              <p:tags r:id="rId11"/>
            </p:custDataLst>
          </p:nvPr>
        </p:nvPicPr>
        <p:blipFill>
          <a:blip r:embed="rId12"/>
          <a:stretch>
            <a:fillRect/>
          </a:stretch>
        </p:blipFill>
        <p:spPr>
          <a:xfrm>
            <a:off x="6085841" y="3746500"/>
            <a:ext cx="4962313" cy="2038773"/>
          </a:xfrm>
          <a:prstGeom prst="rect">
            <a:avLst/>
          </a:prstGeom>
        </p:spPr>
      </p:pic>
      <p:pic>
        <p:nvPicPr>
          <p:cNvPr id="33" name="图片 32"/>
          <p:cNvPicPr>
            <a:picLocks noChangeAspect="1"/>
          </p:cNvPicPr>
          <p:nvPr>
            <p:custDataLst>
              <p:tags r:id="rId13"/>
            </p:custDataLst>
          </p:nvPr>
        </p:nvPicPr>
        <p:blipFill>
          <a:blip r:embed="rId14"/>
          <a:stretch>
            <a:fillRect/>
          </a:stretch>
        </p:blipFill>
        <p:spPr>
          <a:xfrm>
            <a:off x="6124787" y="1041400"/>
            <a:ext cx="4923367" cy="1949027"/>
          </a:xfrm>
          <a:prstGeom prst="rect">
            <a:avLst/>
          </a:prstGeom>
        </p:spPr>
      </p:pic>
      <p:pic>
        <p:nvPicPr>
          <p:cNvPr id="108" name="图片 107" descr="电脑游戏的屏幕&#10;&#10;AI 生成的内容可能不正确。"/>
          <p:cNvPicPr>
            <a:picLocks noChangeAspect="1"/>
          </p:cNvPicPr>
          <p:nvPr>
            <p:custDataLst>
              <p:tags r:id="rId15"/>
            </p:custDataLst>
          </p:nvPr>
        </p:nvPicPr>
        <p:blipFill>
          <a:blip r:embed="rId16"/>
          <a:stretch>
            <a:fillRect/>
          </a:stretch>
        </p:blipFill>
        <p:spPr>
          <a:xfrm>
            <a:off x="664634" y="3727874"/>
            <a:ext cx="4853093" cy="2013373"/>
          </a:xfrm>
          <a:prstGeom prst="rect">
            <a:avLst/>
          </a:prstGeom>
        </p:spPr>
      </p:pic>
      <p:pic>
        <p:nvPicPr>
          <p:cNvPr id="2" name="图片 1"/>
          <p:cNvPicPr>
            <a:picLocks noChangeAspect="1"/>
          </p:cNvPicPr>
          <p:nvPr/>
        </p:nvPicPr>
        <p:blipFill>
          <a:blip r:embed="rId17">
            <a:clrChange>
              <a:clrFrom>
                <a:srgbClr val="FFFFFF">
                  <a:alpha val="100000"/>
                </a:srgbClr>
              </a:clrFrom>
              <a:clrTo>
                <a:srgbClr val="FFFFFF">
                  <a:alpha val="100000"/>
                  <a:alpha val="0"/>
                </a:srgbClr>
              </a:clrTo>
            </a:clrChange>
          </a:blip>
          <a:srcRect t="7559" b="7406"/>
          <a:stretch>
            <a:fillRect/>
          </a:stretch>
        </p:blipFill>
        <p:spPr>
          <a:xfrm>
            <a:off x="663788" y="991447"/>
            <a:ext cx="4774353" cy="203454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查看图片"/>
          <p:cNvPicPr>
            <a:picLocks noChangeAspect="1" noChangeArrowheads="1"/>
          </p:cNvPicPr>
          <p:nvPr/>
        </p:nvPicPr>
        <p:blipFill rotWithShape="1">
          <a:blip r:embed="rId1">
            <a:extLst>
              <a:ext uri="{28A0092B-C50C-407E-A947-70E740481C1C}">
                <a14:useLocalDpi xmlns:a14="http://schemas.microsoft.com/office/drawing/2010/main" val="0"/>
              </a:ext>
            </a:extLst>
          </a:blip>
          <a:srcRect l="20920" b="25033"/>
          <a:stretch>
            <a:fillRect/>
          </a:stretch>
        </p:blipFill>
        <p:spPr bwMode="auto">
          <a:xfrm>
            <a:off x="5928" y="3046637"/>
            <a:ext cx="8692993" cy="3811364"/>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组合 1048"/>
          <p:cNvGrpSpPr/>
          <p:nvPr/>
        </p:nvGrpSpPr>
        <p:grpSpPr>
          <a:xfrm>
            <a:off x="457287" y="2990420"/>
            <a:ext cx="88632" cy="594373"/>
            <a:chOff x="162127" y="1924083"/>
            <a:chExt cx="66474" cy="445780"/>
          </a:xfrm>
        </p:grpSpPr>
        <p:sp>
          <p:nvSpPr>
            <p:cNvPr id="1046" name="椭圆 1045"/>
            <p:cNvSpPr/>
            <p:nvPr/>
          </p:nvSpPr>
          <p:spPr>
            <a:xfrm>
              <a:off x="162127" y="1924083"/>
              <a:ext cx="66474" cy="6647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047" name="椭圆 1046"/>
            <p:cNvSpPr/>
            <p:nvPr/>
          </p:nvSpPr>
          <p:spPr>
            <a:xfrm>
              <a:off x="162127" y="2113736"/>
              <a:ext cx="66474" cy="66474"/>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048" name="椭圆 1047"/>
            <p:cNvSpPr/>
            <p:nvPr/>
          </p:nvSpPr>
          <p:spPr>
            <a:xfrm>
              <a:off x="162127" y="2303389"/>
              <a:ext cx="66474" cy="6647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6" name="文本框 2"/>
          <p:cNvSpPr txBox="1"/>
          <p:nvPr/>
        </p:nvSpPr>
        <p:spPr>
          <a:xfrm>
            <a:off x="8351815" y="6488668"/>
            <a:ext cx="3498573"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609600">
              <a:buClrTx/>
              <a:defRPr/>
            </a:pPr>
            <a:r>
              <a:rPr lang="zh-CN" altLang="en-US" sz="1600">
                <a:solidFill>
                  <a:schemeClr val="bg1"/>
                </a:solidFill>
                <a:latin typeface="Times New Roman" panose="02020603050405020304" pitchFamily="18" charset="0"/>
                <a:ea typeface="宋体" panose="02010600030101010101" pitchFamily="2" charset="-122"/>
              </a:rPr>
              <a:t>创新  互惠  合作  共赢</a:t>
            </a:r>
            <a:endParaRPr lang="zh-CN" altLang="en-US" sz="1600">
              <a:solidFill>
                <a:schemeClr val="bg1"/>
              </a:solidFill>
              <a:latin typeface="Times New Roman" panose="02020603050405020304" pitchFamily="18" charset="0"/>
              <a:ea typeface="宋体" panose="02010600030101010101" pitchFamily="2" charset="-122"/>
            </a:endParaRPr>
          </a:p>
        </p:txBody>
      </p:sp>
      <p:sp>
        <p:nvSpPr>
          <p:cNvPr id="57" name="文本框 56"/>
          <p:cNvSpPr txBox="1"/>
          <p:nvPr/>
        </p:nvSpPr>
        <p:spPr>
          <a:xfrm>
            <a:off x="359834" y="6519334"/>
            <a:ext cx="2676313" cy="523220"/>
          </a:xfrm>
          <a:prstGeom prst="rect">
            <a:avLst/>
          </a:prstGeom>
          <a:noFill/>
        </p:spPr>
        <p:txBody>
          <a:bodyPr wrap="square">
            <a:spAutoFit/>
          </a:bodyPr>
          <a:lstStyle/>
          <a:p>
            <a:pPr defTabSz="609600">
              <a:buClrTx/>
              <a:defRPr/>
            </a:pPr>
            <a:r>
              <a:rPr lang="zh-CN" altLang="en-US" kern="1200">
                <a:solidFill>
                  <a:schemeClr val="bg1"/>
                </a:solidFill>
                <a:latin typeface="Times New Roman" panose="02020603050405020304" pitchFamily="18" charset="0"/>
                <a:ea typeface="宋体" panose="02010600030101010101" pitchFamily="2" charset="-122"/>
                <a:cs typeface="+mn-cs"/>
              </a:rPr>
              <a:t>江苏优埃唯智能科技有限公司</a:t>
            </a:r>
            <a:endParaRPr lang="zh-CN" altLang="en-US" kern="1200">
              <a:solidFill>
                <a:schemeClr val="bg1"/>
              </a:solidFill>
              <a:latin typeface="Times New Roman" panose="02020603050405020304" pitchFamily="18" charset="0"/>
              <a:ea typeface="宋体" panose="02010600030101010101" pitchFamily="2" charset="-122"/>
              <a:cs typeface="+mn-cs"/>
            </a:endParaRPr>
          </a:p>
          <a:p>
            <a:pPr defTabSz="609600">
              <a:buClrTx/>
              <a:defRPr/>
            </a:pPr>
            <a:endParaRPr lang="zh-CN" altLang="en-US" kern="1200">
              <a:solidFill>
                <a:schemeClr val="bg1"/>
              </a:solidFill>
              <a:latin typeface="Times New Roman" panose="02020603050405020304" pitchFamily="18" charset="0"/>
              <a:ea typeface="宋体" panose="02010600030101010101" pitchFamily="2" charset="-122"/>
              <a:cs typeface="+mn-cs"/>
            </a:endParaRPr>
          </a:p>
        </p:txBody>
      </p:sp>
      <p:grpSp>
        <p:nvGrpSpPr>
          <p:cNvPr id="7" name="组合 6"/>
          <p:cNvGrpSpPr/>
          <p:nvPr/>
        </p:nvGrpSpPr>
        <p:grpSpPr>
          <a:xfrm>
            <a:off x="203200" y="1198034"/>
            <a:ext cx="6732693" cy="3954780"/>
            <a:chOff x="134" y="1676"/>
            <a:chExt cx="10154" cy="8200"/>
          </a:xfrm>
        </p:grpSpPr>
        <p:sp>
          <p:nvSpPr>
            <p:cNvPr id="6" name="矩形 5"/>
            <p:cNvSpPr/>
            <p:nvPr/>
          </p:nvSpPr>
          <p:spPr>
            <a:xfrm>
              <a:off x="134" y="1676"/>
              <a:ext cx="10155" cy="8200"/>
            </a:xfrm>
            <a:prstGeom prst="rect">
              <a:avLst/>
            </a:prstGeom>
            <a:solidFill>
              <a:schemeClr val="accent5">
                <a:lumMod val="20000"/>
                <a:lumOff val="80000"/>
              </a:schemeClr>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65"/>
            </a:p>
          </p:txBody>
        </p:sp>
        <p:pic>
          <p:nvPicPr>
            <p:cNvPr id="8" name="图片 7"/>
            <p:cNvPicPr>
              <a:picLocks noChangeAspect="1"/>
            </p:cNvPicPr>
            <p:nvPr/>
          </p:nvPicPr>
          <p:blipFill>
            <a:blip r:embed="rId2"/>
            <a:stretch>
              <a:fillRect/>
            </a:stretch>
          </p:blipFill>
          <p:spPr>
            <a:xfrm>
              <a:off x="294" y="1835"/>
              <a:ext cx="4814" cy="3611"/>
            </a:xfrm>
            <a:prstGeom prst="rect">
              <a:avLst/>
            </a:prstGeom>
          </p:spPr>
        </p:pic>
        <p:pic>
          <p:nvPicPr>
            <p:cNvPr id="9" name="图片 8"/>
            <p:cNvPicPr>
              <a:picLocks noChangeAspect="1"/>
            </p:cNvPicPr>
            <p:nvPr/>
          </p:nvPicPr>
          <p:blipFill>
            <a:blip r:embed="rId3"/>
            <a:stretch>
              <a:fillRect/>
            </a:stretch>
          </p:blipFill>
          <p:spPr>
            <a:xfrm>
              <a:off x="5259" y="1835"/>
              <a:ext cx="4841" cy="3632"/>
            </a:xfrm>
            <a:prstGeom prst="rect">
              <a:avLst/>
            </a:prstGeom>
          </p:spPr>
        </p:pic>
        <p:pic>
          <p:nvPicPr>
            <p:cNvPr id="31" name="图片 30"/>
            <p:cNvPicPr>
              <a:picLocks noChangeAspect="1"/>
            </p:cNvPicPr>
            <p:nvPr/>
          </p:nvPicPr>
          <p:blipFill>
            <a:blip r:embed="rId4"/>
            <a:stretch>
              <a:fillRect/>
            </a:stretch>
          </p:blipFill>
          <p:spPr>
            <a:xfrm>
              <a:off x="294" y="5866"/>
              <a:ext cx="4823" cy="3618"/>
            </a:xfrm>
            <a:prstGeom prst="rect">
              <a:avLst/>
            </a:prstGeom>
          </p:spPr>
        </p:pic>
        <p:pic>
          <p:nvPicPr>
            <p:cNvPr id="10" name="图片 9"/>
            <p:cNvPicPr>
              <a:picLocks noChangeAspect="1"/>
            </p:cNvPicPr>
            <p:nvPr/>
          </p:nvPicPr>
          <p:blipFill>
            <a:blip r:embed="rId5"/>
            <a:stretch>
              <a:fillRect/>
            </a:stretch>
          </p:blipFill>
          <p:spPr>
            <a:xfrm>
              <a:off x="5259" y="5856"/>
              <a:ext cx="4853" cy="3700"/>
            </a:xfrm>
            <a:prstGeom prst="rect">
              <a:avLst/>
            </a:prstGeom>
          </p:spPr>
        </p:pic>
      </p:grpSp>
      <p:sp>
        <p:nvSpPr>
          <p:cNvPr id="34" name="文本框 33"/>
          <p:cNvSpPr txBox="1"/>
          <p:nvPr/>
        </p:nvSpPr>
        <p:spPr>
          <a:xfrm>
            <a:off x="-612139" y="5416127"/>
            <a:ext cx="8597900" cy="502766"/>
          </a:xfrm>
          <a:prstGeom prst="rect">
            <a:avLst/>
          </a:prstGeom>
          <a:noFill/>
        </p:spPr>
        <p:txBody>
          <a:bodyPr wrap="square" rtlCol="0" anchor="t">
            <a:spAutoFit/>
          </a:bodyPr>
          <a:lstStyle/>
          <a:p>
            <a:pPr algn="ctr"/>
            <a:r>
              <a:rPr sz="2665" b="1" dirty="0">
                <a:solidFill>
                  <a:schemeClr val="tx1"/>
                </a:solidFill>
                <a:latin typeface="Times New Roman" panose="02020603050405020304" pitchFamily="18" charset="0"/>
                <a:ea typeface="宋体" panose="02010600030101010101" pitchFamily="2" charset="-122"/>
                <a:cs typeface="+mn-ea"/>
                <a:sym typeface="+mn-ea"/>
              </a:rPr>
              <a:t>数字化培训智能展厅（盐城）</a:t>
            </a:r>
            <a:endParaRPr sz="2665" b="1" dirty="0">
              <a:solidFill>
                <a:schemeClr val="tx1"/>
              </a:solidFill>
              <a:latin typeface="Times New Roman" panose="02020603050405020304" pitchFamily="18" charset="0"/>
              <a:ea typeface="宋体" panose="02010600030101010101" pitchFamily="2" charset="-122"/>
              <a:cs typeface="+mn-ea"/>
              <a:sym typeface="+mn-ea"/>
            </a:endParaRPr>
          </a:p>
        </p:txBody>
      </p:sp>
      <p:grpSp>
        <p:nvGrpSpPr>
          <p:cNvPr id="11" name="组合 10"/>
          <p:cNvGrpSpPr/>
          <p:nvPr/>
        </p:nvGrpSpPr>
        <p:grpSpPr>
          <a:xfrm>
            <a:off x="6955367" y="1192107"/>
            <a:ext cx="5045287" cy="3932767"/>
            <a:chOff x="10453" y="1676"/>
            <a:chExt cx="8626" cy="8199"/>
          </a:xfrm>
        </p:grpSpPr>
        <p:sp>
          <p:nvSpPr>
            <p:cNvPr id="35" name="矩形 34"/>
            <p:cNvSpPr/>
            <p:nvPr/>
          </p:nvSpPr>
          <p:spPr>
            <a:xfrm>
              <a:off x="10453" y="1676"/>
              <a:ext cx="8626" cy="8199"/>
            </a:xfrm>
            <a:prstGeom prst="rect">
              <a:avLst/>
            </a:prstGeom>
            <a:solidFill>
              <a:schemeClr val="accent6">
                <a:lumMod val="20000"/>
                <a:lumOff val="80000"/>
              </a:schemeClr>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65"/>
            </a:p>
          </p:txBody>
        </p:sp>
        <p:pic>
          <p:nvPicPr>
            <p:cNvPr id="2097199" name="图片 3" descr="b86ae14a7e038143bab7f41393f9eb5"/>
            <p:cNvPicPr>
              <a:picLocks noChangeAspect="1"/>
            </p:cNvPicPr>
            <p:nvPr/>
          </p:nvPicPr>
          <p:blipFill>
            <a:blip r:embed="rId6"/>
            <a:stretch>
              <a:fillRect/>
            </a:stretch>
          </p:blipFill>
          <p:spPr>
            <a:xfrm>
              <a:off x="10663" y="1835"/>
              <a:ext cx="3658" cy="2668"/>
            </a:xfrm>
            <a:prstGeom prst="rect">
              <a:avLst/>
            </a:prstGeom>
          </p:spPr>
        </p:pic>
        <p:pic>
          <p:nvPicPr>
            <p:cNvPr id="2097201" name="图片 4"/>
            <p:cNvPicPr preferRelativeResize="0"/>
            <p:nvPr/>
          </p:nvPicPr>
          <p:blipFill>
            <a:blip r:embed="rId7"/>
            <a:stretch>
              <a:fillRect/>
            </a:stretch>
          </p:blipFill>
          <p:spPr>
            <a:xfrm>
              <a:off x="14502" y="1835"/>
              <a:ext cx="4392" cy="2668"/>
            </a:xfrm>
            <a:prstGeom prst="rect">
              <a:avLst/>
            </a:prstGeom>
          </p:spPr>
        </p:pic>
        <p:pic>
          <p:nvPicPr>
            <p:cNvPr id="2097214" name="图片 9" descr="9428f65cb8ba2d58501134485b2a2d3"/>
            <p:cNvPicPr>
              <a:picLocks noChangeAspect="1"/>
            </p:cNvPicPr>
            <p:nvPr>
              <p:custDataLst>
                <p:tags r:id="rId8"/>
              </p:custDataLst>
            </p:nvPr>
          </p:nvPicPr>
          <p:blipFill>
            <a:blip r:embed="rId9"/>
            <a:stretch>
              <a:fillRect/>
            </a:stretch>
          </p:blipFill>
          <p:spPr>
            <a:xfrm>
              <a:off x="10664" y="5670"/>
              <a:ext cx="3667" cy="2752"/>
            </a:xfrm>
            <a:prstGeom prst="rect">
              <a:avLst/>
            </a:prstGeom>
          </p:spPr>
        </p:pic>
        <p:pic>
          <p:nvPicPr>
            <p:cNvPr id="39" name="图片 38"/>
            <p:cNvPicPr>
              <a:picLocks noChangeAspect="1"/>
            </p:cNvPicPr>
            <p:nvPr/>
          </p:nvPicPr>
          <p:blipFill>
            <a:blip r:embed="rId10"/>
            <a:stretch>
              <a:fillRect/>
            </a:stretch>
          </p:blipFill>
          <p:spPr>
            <a:xfrm>
              <a:off x="14487" y="5668"/>
              <a:ext cx="4377" cy="2755"/>
            </a:xfrm>
            <a:prstGeom prst="rect">
              <a:avLst/>
            </a:prstGeom>
          </p:spPr>
        </p:pic>
      </p:grpSp>
      <p:sp>
        <p:nvSpPr>
          <p:cNvPr id="36" name="文本框 35"/>
          <p:cNvSpPr txBox="1"/>
          <p:nvPr/>
        </p:nvSpPr>
        <p:spPr>
          <a:xfrm>
            <a:off x="6955367" y="2542540"/>
            <a:ext cx="2223347" cy="543867"/>
          </a:xfrm>
          <a:prstGeom prst="rect">
            <a:avLst/>
          </a:prstGeom>
          <a:noFill/>
        </p:spPr>
        <p:txBody>
          <a:bodyPr wrap="square" rtlCol="0" anchor="t">
            <a:spAutoFit/>
          </a:bodyPr>
          <a:lstStyle/>
          <a:p>
            <a:pPr algn="ctr"/>
            <a:r>
              <a:rPr lang="zh-CN" altLang="en-US" sz="1465" b="1">
                <a:latin typeface="Times New Roman" panose="02020603050405020304" pitchFamily="18" charset="0"/>
                <a:ea typeface="宋体" panose="02010600030101010101" pitchFamily="2" charset="-122"/>
                <a:sym typeface="+mn-ea"/>
              </a:rPr>
              <a:t>常州工学院智能制造协同创新实验室</a:t>
            </a:r>
            <a:endParaRPr lang="zh-CN" altLang="en-US" sz="1465" b="1">
              <a:latin typeface="Times New Roman" panose="02020603050405020304" pitchFamily="18" charset="0"/>
              <a:ea typeface="宋体" panose="02010600030101010101" pitchFamily="2" charset="-122"/>
              <a:sym typeface="+mn-ea"/>
            </a:endParaRPr>
          </a:p>
        </p:txBody>
      </p:sp>
      <p:sp>
        <p:nvSpPr>
          <p:cNvPr id="37" name="文本框 36"/>
          <p:cNvSpPr txBox="1"/>
          <p:nvPr/>
        </p:nvSpPr>
        <p:spPr>
          <a:xfrm>
            <a:off x="9602047" y="2528147"/>
            <a:ext cx="1982893" cy="543867"/>
          </a:xfrm>
          <a:prstGeom prst="rect">
            <a:avLst/>
          </a:prstGeom>
          <a:noFill/>
        </p:spPr>
        <p:txBody>
          <a:bodyPr wrap="square" rtlCol="0" anchor="t">
            <a:spAutoFit/>
          </a:bodyPr>
          <a:lstStyle/>
          <a:p>
            <a:pPr algn="ctr"/>
            <a:r>
              <a:rPr lang="zh-CN" altLang="en-US" sz="1465" b="1">
                <a:latin typeface="Times New Roman" panose="02020603050405020304" pitchFamily="18" charset="0"/>
                <a:ea typeface="宋体" panose="02010600030101010101" pitchFamily="2" charset="-122"/>
                <a:sym typeface="+mn-ea"/>
              </a:rPr>
              <a:t>常州工学院工业机器人实验室</a:t>
            </a:r>
            <a:endParaRPr lang="zh-CN" altLang="en-US" sz="1465" b="1">
              <a:latin typeface="Times New Roman" panose="02020603050405020304" pitchFamily="18" charset="0"/>
              <a:ea typeface="宋体" panose="02010600030101010101" pitchFamily="2" charset="-122"/>
              <a:sym typeface="+mn-ea"/>
            </a:endParaRPr>
          </a:p>
        </p:txBody>
      </p:sp>
      <p:sp>
        <p:nvSpPr>
          <p:cNvPr id="38" name="文本框 37"/>
          <p:cNvSpPr txBox="1"/>
          <p:nvPr/>
        </p:nvSpPr>
        <p:spPr>
          <a:xfrm>
            <a:off x="6954521" y="4394201"/>
            <a:ext cx="2224193" cy="769634"/>
          </a:xfrm>
          <a:prstGeom prst="rect">
            <a:avLst/>
          </a:prstGeom>
          <a:noFill/>
        </p:spPr>
        <p:txBody>
          <a:bodyPr wrap="square" rtlCol="0" anchor="t">
            <a:spAutoFit/>
          </a:bodyPr>
          <a:lstStyle/>
          <a:p>
            <a:pPr algn="ctr"/>
            <a:r>
              <a:rPr lang="zh-CN" altLang="en-US" sz="1465" b="1">
                <a:latin typeface="Times New Roman" panose="02020603050405020304" pitchFamily="18" charset="0"/>
                <a:ea typeface="宋体" panose="02010600030101010101" pitchFamily="2" charset="-122"/>
                <a:sym typeface="+mn-ea"/>
              </a:rPr>
              <a:t>常州科教城现代工业中心物联网云平台应用实训室</a:t>
            </a:r>
            <a:endParaRPr lang="zh-CN" altLang="en-US" sz="1465" b="1">
              <a:latin typeface="Times New Roman" panose="02020603050405020304" pitchFamily="18" charset="0"/>
              <a:ea typeface="宋体" panose="02010600030101010101" pitchFamily="2" charset="-122"/>
              <a:sym typeface="+mn-ea"/>
            </a:endParaRPr>
          </a:p>
        </p:txBody>
      </p:sp>
      <p:sp>
        <p:nvSpPr>
          <p:cNvPr id="40" name="文本框 39"/>
          <p:cNvSpPr txBox="1"/>
          <p:nvPr/>
        </p:nvSpPr>
        <p:spPr>
          <a:xfrm>
            <a:off x="9534314" y="4438227"/>
            <a:ext cx="2139527" cy="543867"/>
          </a:xfrm>
          <a:prstGeom prst="rect">
            <a:avLst/>
          </a:prstGeom>
          <a:noFill/>
        </p:spPr>
        <p:txBody>
          <a:bodyPr wrap="square" rtlCol="0" anchor="t">
            <a:spAutoFit/>
          </a:bodyPr>
          <a:lstStyle/>
          <a:p>
            <a:pPr algn="ctr"/>
            <a:r>
              <a:rPr lang="zh-CN" altLang="en-US" sz="1465" b="1">
                <a:latin typeface="Times New Roman" panose="02020603050405020304" pitchFamily="18" charset="0"/>
                <a:ea typeface="宋体" panose="02010600030101010101" pitchFamily="2" charset="-122"/>
                <a:sym typeface="+mn-ea"/>
              </a:rPr>
              <a:t>河海大学智能视觉物联网应用实践实验室</a:t>
            </a:r>
            <a:endParaRPr lang="zh-CN" altLang="en-US" sz="2135" b="1">
              <a:latin typeface="Times New Roman" panose="02020603050405020304" pitchFamily="18" charset="0"/>
              <a:ea typeface="宋体" panose="02010600030101010101" pitchFamily="2" charset="-122"/>
              <a:sym typeface="+mn-ea"/>
            </a:endParaRPr>
          </a:p>
        </p:txBody>
      </p:sp>
      <p:sp>
        <p:nvSpPr>
          <p:cNvPr id="41" name="文本框 40"/>
          <p:cNvSpPr txBox="1"/>
          <p:nvPr/>
        </p:nvSpPr>
        <p:spPr>
          <a:xfrm>
            <a:off x="5727700" y="5349240"/>
            <a:ext cx="7272867" cy="502766"/>
          </a:xfrm>
          <a:prstGeom prst="rect">
            <a:avLst/>
          </a:prstGeom>
          <a:noFill/>
        </p:spPr>
        <p:txBody>
          <a:bodyPr wrap="square" rtlCol="0" anchor="t">
            <a:spAutoFit/>
          </a:bodyPr>
          <a:lstStyle/>
          <a:p>
            <a:pPr algn="ctr"/>
            <a:r>
              <a:rPr sz="2665" b="1" dirty="0">
                <a:solidFill>
                  <a:schemeClr val="tx1"/>
                </a:solidFill>
                <a:latin typeface="Times New Roman" panose="02020603050405020304" pitchFamily="18" charset="0"/>
                <a:ea typeface="宋体" panose="02010600030101010101" pitchFamily="2" charset="-122"/>
                <a:cs typeface="+mn-ea"/>
                <a:sym typeface="+mn-ea"/>
              </a:rPr>
              <a:t>创新实践实验室（高校）</a:t>
            </a:r>
            <a:endParaRPr sz="2665" b="1" dirty="0">
              <a:solidFill>
                <a:schemeClr val="tx1"/>
              </a:solidFill>
              <a:latin typeface="Times New Roman" panose="02020603050405020304" pitchFamily="18" charset="0"/>
              <a:ea typeface="宋体" panose="02010600030101010101" pitchFamily="2" charset="-122"/>
              <a:cs typeface="+mn-ea"/>
              <a:sym typeface="+mn-ea"/>
            </a:endParaRPr>
          </a:p>
        </p:txBody>
      </p:sp>
      <p:sp>
        <p:nvSpPr>
          <p:cNvPr id="3" name="标题 1"/>
          <p:cNvSpPr txBox="1"/>
          <p:nvPr/>
        </p:nvSpPr>
        <p:spPr>
          <a:xfrm>
            <a:off x="584200" y="114301"/>
            <a:ext cx="5652347" cy="68156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buClrTx/>
              <a:buFontTx/>
            </a:pPr>
            <a:r>
              <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mn-cs"/>
                <a:sym typeface="+mn-ea"/>
              </a:rPr>
              <a:t>实验室建设与课程合作案例</a:t>
            </a:r>
            <a:endPar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mn-cs"/>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查看图片"/>
          <p:cNvPicPr>
            <a:picLocks noChangeAspect="1" noChangeArrowheads="1"/>
          </p:cNvPicPr>
          <p:nvPr/>
        </p:nvPicPr>
        <p:blipFill rotWithShape="1">
          <a:blip r:embed="rId1">
            <a:extLst>
              <a:ext uri="{28A0092B-C50C-407E-A947-70E740481C1C}">
                <a14:useLocalDpi xmlns:a14="http://schemas.microsoft.com/office/drawing/2010/main" val="0"/>
              </a:ext>
            </a:extLst>
          </a:blip>
          <a:srcRect l="20920" b="25033"/>
          <a:stretch>
            <a:fillRect/>
          </a:stretch>
        </p:blipFill>
        <p:spPr bwMode="auto">
          <a:xfrm>
            <a:off x="1" y="3046637"/>
            <a:ext cx="8692993" cy="3811364"/>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组合 1048"/>
          <p:cNvGrpSpPr/>
          <p:nvPr/>
        </p:nvGrpSpPr>
        <p:grpSpPr>
          <a:xfrm>
            <a:off x="698587" y="2924380"/>
            <a:ext cx="88632" cy="594373"/>
            <a:chOff x="162127" y="1924083"/>
            <a:chExt cx="66474" cy="445780"/>
          </a:xfrm>
        </p:grpSpPr>
        <p:sp>
          <p:nvSpPr>
            <p:cNvPr id="1046" name="椭圆 1045"/>
            <p:cNvSpPr/>
            <p:nvPr/>
          </p:nvSpPr>
          <p:spPr>
            <a:xfrm>
              <a:off x="162127" y="1924083"/>
              <a:ext cx="66474" cy="6647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047" name="椭圆 1046"/>
            <p:cNvSpPr/>
            <p:nvPr/>
          </p:nvSpPr>
          <p:spPr>
            <a:xfrm>
              <a:off x="162127" y="2113736"/>
              <a:ext cx="66474" cy="66474"/>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1048" name="椭圆 1047"/>
            <p:cNvSpPr/>
            <p:nvPr/>
          </p:nvSpPr>
          <p:spPr>
            <a:xfrm>
              <a:off x="162127" y="2303389"/>
              <a:ext cx="66474" cy="6647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46" name="文本框 2"/>
          <p:cNvSpPr txBox="1"/>
          <p:nvPr/>
        </p:nvSpPr>
        <p:spPr>
          <a:xfrm>
            <a:off x="8351815" y="6488668"/>
            <a:ext cx="3498573" cy="33855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defTabSz="609600">
              <a:buClrTx/>
              <a:defRPr/>
            </a:pPr>
            <a:r>
              <a:rPr lang="zh-CN" altLang="en-US" sz="1600">
                <a:solidFill>
                  <a:schemeClr val="bg1"/>
                </a:solidFill>
                <a:latin typeface="Times New Roman" panose="02020603050405020304" pitchFamily="18" charset="0"/>
                <a:ea typeface="宋体" panose="02010600030101010101" pitchFamily="2" charset="-122"/>
              </a:rPr>
              <a:t>创新  互惠  合作  共赢</a:t>
            </a:r>
            <a:endParaRPr lang="zh-CN" altLang="en-US" sz="1600">
              <a:solidFill>
                <a:schemeClr val="bg1"/>
              </a:solidFill>
              <a:latin typeface="Times New Roman" panose="02020603050405020304" pitchFamily="18" charset="0"/>
              <a:ea typeface="宋体" panose="02010600030101010101" pitchFamily="2" charset="-122"/>
            </a:endParaRPr>
          </a:p>
        </p:txBody>
      </p:sp>
      <p:sp>
        <p:nvSpPr>
          <p:cNvPr id="57" name="文本框 56"/>
          <p:cNvSpPr txBox="1"/>
          <p:nvPr/>
        </p:nvSpPr>
        <p:spPr>
          <a:xfrm>
            <a:off x="359834" y="6519334"/>
            <a:ext cx="2676313" cy="523220"/>
          </a:xfrm>
          <a:prstGeom prst="rect">
            <a:avLst/>
          </a:prstGeom>
          <a:noFill/>
        </p:spPr>
        <p:txBody>
          <a:bodyPr wrap="square">
            <a:spAutoFit/>
          </a:bodyPr>
          <a:lstStyle/>
          <a:p>
            <a:pPr defTabSz="609600">
              <a:buClrTx/>
              <a:defRPr/>
            </a:pPr>
            <a:r>
              <a:rPr lang="zh-CN" altLang="en-US" kern="1200">
                <a:solidFill>
                  <a:schemeClr val="bg1"/>
                </a:solidFill>
                <a:latin typeface="Times New Roman" panose="02020603050405020304" pitchFamily="18" charset="0"/>
                <a:ea typeface="宋体" panose="02010600030101010101" pitchFamily="2" charset="-122"/>
                <a:cs typeface="+mn-cs"/>
              </a:rPr>
              <a:t>江苏优埃唯智能科技有限公司</a:t>
            </a:r>
            <a:endParaRPr lang="zh-CN" altLang="en-US" kern="1200">
              <a:solidFill>
                <a:schemeClr val="bg1"/>
              </a:solidFill>
              <a:latin typeface="Times New Roman" panose="02020603050405020304" pitchFamily="18" charset="0"/>
              <a:ea typeface="宋体" panose="02010600030101010101" pitchFamily="2" charset="-122"/>
              <a:cs typeface="+mn-cs"/>
            </a:endParaRPr>
          </a:p>
          <a:p>
            <a:pPr defTabSz="609600">
              <a:buClrTx/>
              <a:defRPr/>
            </a:pPr>
            <a:endParaRPr lang="zh-CN" altLang="en-US" kern="1200">
              <a:solidFill>
                <a:schemeClr val="bg1"/>
              </a:solidFill>
              <a:latin typeface="Times New Roman" panose="02020603050405020304" pitchFamily="18" charset="0"/>
              <a:ea typeface="宋体" panose="02010600030101010101" pitchFamily="2" charset="-122"/>
              <a:cs typeface="+mn-cs"/>
            </a:endParaRPr>
          </a:p>
        </p:txBody>
      </p:sp>
      <p:sp>
        <p:nvSpPr>
          <p:cNvPr id="25" name="矩形 24"/>
          <p:cNvSpPr/>
          <p:nvPr/>
        </p:nvSpPr>
        <p:spPr>
          <a:xfrm>
            <a:off x="343747" y="997373"/>
            <a:ext cx="11573933" cy="5212080"/>
          </a:xfrm>
          <a:prstGeom prst="rect">
            <a:avLst/>
          </a:prstGeom>
          <a:solidFill>
            <a:schemeClr val="accent6">
              <a:lumMod val="20000"/>
              <a:lumOff val="80000"/>
            </a:schemeClr>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65" b="1"/>
          </a:p>
        </p:txBody>
      </p:sp>
      <p:pic>
        <p:nvPicPr>
          <p:cNvPr id="84" name="IM 84"/>
          <p:cNvPicPr/>
          <p:nvPr>
            <p:custDataLst>
              <p:tags r:id="rId2"/>
            </p:custDataLst>
          </p:nvPr>
        </p:nvPicPr>
        <p:blipFill>
          <a:blip r:embed="rId3"/>
          <a:stretch>
            <a:fillRect/>
          </a:stretch>
        </p:blipFill>
        <p:spPr>
          <a:xfrm>
            <a:off x="411480" y="1174327"/>
            <a:ext cx="2692400" cy="1832187"/>
          </a:xfrm>
          <a:prstGeom prst="rect">
            <a:avLst/>
          </a:prstGeom>
        </p:spPr>
      </p:pic>
      <p:pic>
        <p:nvPicPr>
          <p:cNvPr id="78" name="IM 78"/>
          <p:cNvPicPr/>
          <p:nvPr>
            <p:custDataLst>
              <p:tags r:id="rId4"/>
            </p:custDataLst>
          </p:nvPr>
        </p:nvPicPr>
        <p:blipFill>
          <a:blip r:embed="rId5"/>
          <a:stretch>
            <a:fillRect/>
          </a:stretch>
        </p:blipFill>
        <p:spPr>
          <a:xfrm>
            <a:off x="3411220" y="1178560"/>
            <a:ext cx="2692400" cy="1832187"/>
          </a:xfrm>
          <a:prstGeom prst="rect">
            <a:avLst/>
          </a:prstGeom>
        </p:spPr>
      </p:pic>
      <p:pic>
        <p:nvPicPr>
          <p:cNvPr id="90" name="IM 90"/>
          <p:cNvPicPr/>
          <p:nvPr/>
        </p:nvPicPr>
        <p:blipFill>
          <a:blip r:embed="rId6"/>
          <a:stretch>
            <a:fillRect/>
          </a:stretch>
        </p:blipFill>
        <p:spPr>
          <a:xfrm>
            <a:off x="629921" y="3617807"/>
            <a:ext cx="2639060" cy="1832187"/>
          </a:xfrm>
          <a:prstGeom prst="rect">
            <a:avLst/>
          </a:prstGeom>
        </p:spPr>
      </p:pic>
      <p:pic>
        <p:nvPicPr>
          <p:cNvPr id="96" name="IM 96"/>
          <p:cNvPicPr/>
          <p:nvPr>
            <p:custDataLst>
              <p:tags r:id="rId7"/>
            </p:custDataLst>
          </p:nvPr>
        </p:nvPicPr>
        <p:blipFill>
          <a:blip r:embed="rId8"/>
          <a:stretch>
            <a:fillRect/>
          </a:stretch>
        </p:blipFill>
        <p:spPr>
          <a:xfrm>
            <a:off x="9111827" y="3617807"/>
            <a:ext cx="2663613" cy="1832187"/>
          </a:xfrm>
          <a:prstGeom prst="rect">
            <a:avLst/>
          </a:prstGeom>
        </p:spPr>
      </p:pic>
      <p:pic>
        <p:nvPicPr>
          <p:cNvPr id="2097210" name="图片 7" descr="7620822dad2f573fe2a910fd5b0b331"/>
          <p:cNvPicPr/>
          <p:nvPr/>
        </p:nvPicPr>
        <p:blipFill>
          <a:blip r:embed="rId9"/>
          <a:stretch>
            <a:fillRect/>
          </a:stretch>
        </p:blipFill>
        <p:spPr>
          <a:xfrm>
            <a:off x="3411220" y="3616960"/>
            <a:ext cx="2692400" cy="1832187"/>
          </a:xfrm>
          <a:prstGeom prst="rect">
            <a:avLst/>
          </a:prstGeom>
        </p:spPr>
      </p:pic>
      <p:pic>
        <p:nvPicPr>
          <p:cNvPr id="32" name="图片 31"/>
          <p:cNvPicPr/>
          <p:nvPr>
            <p:custDataLst>
              <p:tags r:id="rId10"/>
            </p:custDataLst>
          </p:nvPr>
        </p:nvPicPr>
        <p:blipFill>
          <a:blip r:embed="rId11"/>
          <a:stretch>
            <a:fillRect/>
          </a:stretch>
        </p:blipFill>
        <p:spPr>
          <a:xfrm>
            <a:off x="6228927" y="3617807"/>
            <a:ext cx="2745740" cy="1832187"/>
          </a:xfrm>
          <a:prstGeom prst="rect">
            <a:avLst/>
          </a:prstGeom>
        </p:spPr>
      </p:pic>
      <p:sp>
        <p:nvSpPr>
          <p:cNvPr id="33" name="文本框 32"/>
          <p:cNvSpPr txBox="1"/>
          <p:nvPr/>
        </p:nvSpPr>
        <p:spPr>
          <a:xfrm>
            <a:off x="601134" y="3079327"/>
            <a:ext cx="2857500" cy="318100"/>
          </a:xfrm>
          <a:prstGeom prst="rect">
            <a:avLst/>
          </a:prstGeom>
          <a:noFill/>
        </p:spPr>
        <p:txBody>
          <a:bodyPr wrap="square" rtlCol="0">
            <a:spAutoFit/>
          </a:bodyPr>
          <a:lstStyle/>
          <a:p>
            <a:pPr algn="ctr">
              <a:buClrTx/>
              <a:buSzTx/>
              <a:buFontTx/>
            </a:pPr>
            <a:r>
              <a:rPr lang="zh-CN" altLang="en-US" sz="1465" b="1">
                <a:latin typeface="Times New Roman" panose="02020603050405020304" pitchFamily="18" charset="0"/>
                <a:ea typeface="宋体" panose="02010600030101010101" pitchFamily="2" charset="-122"/>
              </a:rPr>
              <a:t>江苏理工学院智能机器人实验室</a:t>
            </a:r>
            <a:endParaRPr lang="zh-CN" altLang="en-US" sz="1465" b="1">
              <a:latin typeface="Times New Roman" panose="02020603050405020304" pitchFamily="18" charset="0"/>
              <a:ea typeface="宋体" panose="02010600030101010101" pitchFamily="2" charset="-122"/>
            </a:endParaRPr>
          </a:p>
        </p:txBody>
      </p:sp>
      <p:sp>
        <p:nvSpPr>
          <p:cNvPr id="42" name="文本框 41"/>
          <p:cNvSpPr txBox="1"/>
          <p:nvPr/>
        </p:nvSpPr>
        <p:spPr>
          <a:xfrm>
            <a:off x="3407834" y="3098801"/>
            <a:ext cx="2755900" cy="543867"/>
          </a:xfrm>
          <a:prstGeom prst="rect">
            <a:avLst/>
          </a:prstGeom>
          <a:noFill/>
        </p:spPr>
        <p:txBody>
          <a:bodyPr wrap="square" rtlCol="0">
            <a:spAutoFit/>
          </a:bodyPr>
          <a:lstStyle/>
          <a:p>
            <a:pPr algn="ctr">
              <a:buClrTx/>
              <a:buSzTx/>
              <a:buFontTx/>
            </a:pPr>
            <a:r>
              <a:rPr lang="zh-CN" altLang="en-US" sz="1465" b="1">
                <a:latin typeface="Times New Roman" panose="02020603050405020304" pitchFamily="18" charset="0"/>
                <a:ea typeface="宋体" panose="02010600030101010101" pitchFamily="2" charset="-122"/>
                <a:sym typeface="+mn-ea"/>
              </a:rPr>
              <a:t>常州工学院赫特福德学院智能机器人实训室</a:t>
            </a:r>
            <a:endParaRPr lang="zh-CN" altLang="en-US" sz="1465" b="1">
              <a:latin typeface="Times New Roman" panose="02020603050405020304" pitchFamily="18" charset="0"/>
              <a:ea typeface="宋体" panose="02010600030101010101" pitchFamily="2" charset="-122"/>
            </a:endParaRPr>
          </a:p>
        </p:txBody>
      </p:sp>
      <p:sp>
        <p:nvSpPr>
          <p:cNvPr id="43" name="文本框 42"/>
          <p:cNvSpPr txBox="1"/>
          <p:nvPr/>
        </p:nvSpPr>
        <p:spPr>
          <a:xfrm>
            <a:off x="6302588" y="3079327"/>
            <a:ext cx="2610273" cy="543867"/>
          </a:xfrm>
          <a:prstGeom prst="rect">
            <a:avLst/>
          </a:prstGeom>
          <a:noFill/>
        </p:spPr>
        <p:txBody>
          <a:bodyPr wrap="square" rtlCol="0">
            <a:spAutoFit/>
          </a:bodyPr>
          <a:lstStyle/>
          <a:p>
            <a:pPr algn="ctr">
              <a:buClrTx/>
              <a:buSzTx/>
              <a:buFontTx/>
            </a:pPr>
            <a:r>
              <a:rPr lang="zh-CN" altLang="en-US" sz="1465" b="1">
                <a:latin typeface="Times New Roman" panose="02020603050405020304" pitchFamily="18" charset="0"/>
                <a:ea typeface="宋体" panose="02010600030101010101" pitchFamily="2" charset="-122"/>
                <a:sym typeface="+mn-ea"/>
              </a:rPr>
              <a:t>江苏大学电气信息学院农业智能装备</a:t>
            </a:r>
            <a:r>
              <a:rPr lang="en-US" altLang="zh-CN" sz="1465" b="1">
                <a:latin typeface="Times New Roman" panose="02020603050405020304" pitchFamily="18" charset="0"/>
                <a:ea typeface="宋体" panose="02010600030101010101" pitchFamily="2" charset="-122"/>
                <a:sym typeface="+mn-ea"/>
              </a:rPr>
              <a:t>-</a:t>
            </a:r>
            <a:r>
              <a:rPr lang="zh-CN" altLang="en-US" sz="1465" b="1">
                <a:latin typeface="Times New Roman" panose="02020603050405020304" pitchFamily="18" charset="0"/>
                <a:ea typeface="宋体" panose="02010600030101010101" pitchFamily="2" charset="-122"/>
                <a:sym typeface="+mn-ea"/>
              </a:rPr>
              <a:t>植保无人机</a:t>
            </a:r>
            <a:endParaRPr lang="zh-CN" altLang="en-US" sz="1465" b="1">
              <a:latin typeface="Times New Roman" panose="02020603050405020304" pitchFamily="18" charset="0"/>
              <a:ea typeface="宋体" panose="02010600030101010101" pitchFamily="2" charset="-122"/>
              <a:sym typeface="+mn-ea"/>
            </a:endParaRPr>
          </a:p>
        </p:txBody>
      </p:sp>
      <p:sp>
        <p:nvSpPr>
          <p:cNvPr id="44" name="文本框 43"/>
          <p:cNvSpPr txBox="1"/>
          <p:nvPr/>
        </p:nvSpPr>
        <p:spPr>
          <a:xfrm>
            <a:off x="513927" y="5479627"/>
            <a:ext cx="2944707" cy="605422"/>
          </a:xfrm>
          <a:prstGeom prst="rect">
            <a:avLst/>
          </a:prstGeom>
          <a:noFill/>
        </p:spPr>
        <p:txBody>
          <a:bodyPr wrap="square" rtlCol="0">
            <a:spAutoFit/>
          </a:bodyPr>
          <a:lstStyle/>
          <a:p>
            <a:pPr algn="ctr">
              <a:buClrTx/>
              <a:buSzTx/>
              <a:buFontTx/>
            </a:pPr>
            <a:r>
              <a:rPr lang="zh-CN" altLang="en-US" sz="1465" b="1">
                <a:latin typeface="Times New Roman" panose="02020603050405020304" pitchFamily="18" charset="0"/>
                <a:ea typeface="宋体" panose="02010600030101010101" pitchFamily="2" charset="-122"/>
                <a:sym typeface="+mn-ea"/>
              </a:rPr>
              <a:t>江苏理工学院工业机器人实验室</a:t>
            </a:r>
            <a:endParaRPr lang="zh-CN" altLang="en-US" sz="1465" b="1">
              <a:latin typeface="Times New Roman" panose="02020603050405020304" pitchFamily="18" charset="0"/>
              <a:ea typeface="宋体" panose="02010600030101010101" pitchFamily="2" charset="-122"/>
            </a:endParaRPr>
          </a:p>
          <a:p>
            <a:endParaRPr lang="zh-CN" altLang="en-US" sz="1865">
              <a:latin typeface="Times New Roman" panose="02020603050405020304" pitchFamily="18" charset="0"/>
              <a:ea typeface="宋体" panose="02010600030101010101" pitchFamily="2" charset="-122"/>
            </a:endParaRPr>
          </a:p>
        </p:txBody>
      </p:sp>
      <p:sp>
        <p:nvSpPr>
          <p:cNvPr id="45" name="文本框 44"/>
          <p:cNvSpPr txBox="1"/>
          <p:nvPr/>
        </p:nvSpPr>
        <p:spPr>
          <a:xfrm>
            <a:off x="3407834" y="5517727"/>
            <a:ext cx="2737273" cy="318100"/>
          </a:xfrm>
          <a:prstGeom prst="rect">
            <a:avLst/>
          </a:prstGeom>
          <a:noFill/>
        </p:spPr>
        <p:txBody>
          <a:bodyPr wrap="square" rtlCol="0">
            <a:spAutoFit/>
          </a:bodyPr>
          <a:lstStyle/>
          <a:p>
            <a:pPr algn="ctr">
              <a:buClrTx/>
              <a:buSzTx/>
              <a:buFontTx/>
            </a:pPr>
            <a:r>
              <a:rPr lang="zh-CN" altLang="en-US" sz="1465" b="1">
                <a:latin typeface="Times New Roman" panose="02020603050405020304" pitchFamily="18" charset="0"/>
                <a:ea typeface="宋体" panose="02010600030101010101" pitchFamily="2" charset="-122"/>
                <a:sym typeface="+mn-ea"/>
              </a:rPr>
              <a:t>江苏理工学院智能视觉实验室</a:t>
            </a:r>
            <a:endParaRPr lang="zh-CN" altLang="en-US" sz="1465" b="1">
              <a:latin typeface="Times New Roman" panose="02020603050405020304" pitchFamily="18" charset="0"/>
              <a:ea typeface="宋体" panose="02010600030101010101" pitchFamily="2" charset="-122"/>
            </a:endParaRPr>
          </a:p>
        </p:txBody>
      </p:sp>
      <p:sp>
        <p:nvSpPr>
          <p:cNvPr id="52" name="文本框 51"/>
          <p:cNvSpPr txBox="1"/>
          <p:nvPr/>
        </p:nvSpPr>
        <p:spPr>
          <a:xfrm>
            <a:off x="6228927" y="5479627"/>
            <a:ext cx="2743200" cy="831190"/>
          </a:xfrm>
          <a:prstGeom prst="rect">
            <a:avLst/>
          </a:prstGeom>
          <a:noFill/>
        </p:spPr>
        <p:txBody>
          <a:bodyPr wrap="square" rtlCol="0">
            <a:spAutoFit/>
          </a:bodyPr>
          <a:lstStyle/>
          <a:p>
            <a:pPr algn="ctr">
              <a:buClrTx/>
              <a:buSzTx/>
              <a:buFontTx/>
            </a:pPr>
            <a:r>
              <a:rPr lang="zh-CN" altLang="en-US" sz="1465" b="1">
                <a:latin typeface="Times New Roman" panose="02020603050405020304" pitchFamily="18" charset="0"/>
                <a:ea typeface="宋体" panose="02010600030101010101" pitchFamily="2" charset="-122"/>
                <a:sym typeface="+mn-ea"/>
              </a:rPr>
              <a:t>河海大学工程训练中心实践创新实训室-无人机</a:t>
            </a:r>
            <a:endParaRPr lang="zh-CN" altLang="en-US" sz="1465" b="1">
              <a:latin typeface="Times New Roman" panose="02020603050405020304" pitchFamily="18" charset="0"/>
              <a:ea typeface="宋体" panose="02010600030101010101" pitchFamily="2" charset="-122"/>
              <a:sym typeface="+mn-ea"/>
            </a:endParaRPr>
          </a:p>
          <a:p>
            <a:endParaRPr lang="zh-CN" altLang="en-US" sz="1865">
              <a:latin typeface="Times New Roman" panose="02020603050405020304" pitchFamily="18" charset="0"/>
              <a:ea typeface="宋体" panose="02010600030101010101" pitchFamily="2" charset="-122"/>
            </a:endParaRPr>
          </a:p>
        </p:txBody>
      </p:sp>
      <p:sp>
        <p:nvSpPr>
          <p:cNvPr id="3" name="文本框 2"/>
          <p:cNvSpPr txBox="1"/>
          <p:nvPr/>
        </p:nvSpPr>
        <p:spPr>
          <a:xfrm>
            <a:off x="9060181" y="5530427"/>
            <a:ext cx="2757593" cy="543867"/>
          </a:xfrm>
          <a:prstGeom prst="rect">
            <a:avLst/>
          </a:prstGeom>
          <a:noFill/>
        </p:spPr>
        <p:txBody>
          <a:bodyPr wrap="square" rtlCol="0">
            <a:spAutoFit/>
          </a:bodyPr>
          <a:lstStyle/>
          <a:p>
            <a:pPr algn="ctr">
              <a:buClrTx/>
              <a:buSzTx/>
              <a:buFontTx/>
            </a:pPr>
            <a:r>
              <a:rPr lang="zh-CN" altLang="en-US" sz="1465" b="1">
                <a:latin typeface="Times New Roman" panose="02020603050405020304" pitchFamily="18" charset="0"/>
                <a:ea typeface="宋体" panose="02010600030101010101" pitchFamily="2" charset="-122"/>
                <a:sym typeface="+mn-ea"/>
              </a:rPr>
              <a:t>河海大学工程训练中心实践创新实训室-无人车</a:t>
            </a:r>
            <a:endParaRPr lang="zh-CN" altLang="en-US" sz="1465" b="1">
              <a:latin typeface="Times New Roman" panose="02020603050405020304" pitchFamily="18" charset="0"/>
              <a:ea typeface="宋体" panose="02010600030101010101" pitchFamily="2" charset="-122"/>
            </a:endParaRPr>
          </a:p>
        </p:txBody>
      </p:sp>
      <p:sp>
        <p:nvSpPr>
          <p:cNvPr id="4" name="文本框 3"/>
          <p:cNvSpPr txBox="1"/>
          <p:nvPr/>
        </p:nvSpPr>
        <p:spPr>
          <a:xfrm>
            <a:off x="629920" y="137160"/>
            <a:ext cx="6096000" cy="584775"/>
          </a:xfrm>
          <a:prstGeom prst="rect">
            <a:avLst/>
          </a:prstGeom>
          <a:noFill/>
        </p:spPr>
        <p:txBody>
          <a:bodyPr wrap="square" rtlCol="0" anchor="t">
            <a:spAutoFit/>
          </a:bodyPr>
          <a:lstStyle/>
          <a:p>
            <a:pPr>
              <a:buClrTx/>
              <a:buFontTx/>
            </a:pPr>
            <a:r>
              <a:rPr lang="en-US" altLang="zh-CN" sz="3200" b="1" dirty="0">
                <a:effectLst>
                  <a:outerShdw blurRad="38100" dist="19050" dir="2700000" algn="tl" rotWithShape="0">
                    <a:schemeClr val="dk1">
                      <a:alpha val="40000"/>
                    </a:schemeClr>
                  </a:outerShdw>
                </a:effectLst>
                <a:latin typeface="Times New Roman" panose="02020603050405020304" pitchFamily="18" charset="0"/>
                <a:ea typeface="宋体" panose="02010600030101010101" pitchFamily="2" charset="-122"/>
                <a:sym typeface="+mn-ea"/>
              </a:rPr>
              <a:t> </a:t>
            </a:r>
            <a:r>
              <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rPr>
              <a:t>实验室建设与课程合作案例</a:t>
            </a:r>
            <a:endParaRPr lang="zh-CN" altLang="en-US" sz="3200" b="1" dirty="0">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sym typeface="+mn-ea"/>
            </a:endParaRPr>
          </a:p>
        </p:txBody>
      </p:sp>
      <p:pic>
        <p:nvPicPr>
          <p:cNvPr id="5" name="图片 4"/>
          <p:cNvPicPr>
            <a:picLocks noChangeAspect="1"/>
          </p:cNvPicPr>
          <p:nvPr/>
        </p:nvPicPr>
        <p:blipFill>
          <a:blip r:embed="rId12"/>
          <a:stretch>
            <a:fillRect/>
          </a:stretch>
        </p:blipFill>
        <p:spPr>
          <a:xfrm>
            <a:off x="6219614" y="1174327"/>
            <a:ext cx="2724573" cy="1838960"/>
          </a:xfrm>
          <a:prstGeom prst="rect">
            <a:avLst/>
          </a:prstGeom>
        </p:spPr>
      </p:pic>
      <p:pic>
        <p:nvPicPr>
          <p:cNvPr id="6" name="图片 5"/>
          <p:cNvPicPr>
            <a:picLocks noChangeAspect="1"/>
          </p:cNvPicPr>
          <p:nvPr/>
        </p:nvPicPr>
        <p:blipFill>
          <a:blip r:embed="rId13"/>
          <a:stretch>
            <a:fillRect/>
          </a:stretch>
        </p:blipFill>
        <p:spPr>
          <a:xfrm>
            <a:off x="9091507" y="1174327"/>
            <a:ext cx="2672080" cy="1836420"/>
          </a:xfrm>
          <a:prstGeom prst="rect">
            <a:avLst/>
          </a:prstGeom>
        </p:spPr>
      </p:pic>
      <p:sp>
        <p:nvSpPr>
          <p:cNvPr id="7" name="文本框 6"/>
          <p:cNvSpPr txBox="1"/>
          <p:nvPr/>
        </p:nvSpPr>
        <p:spPr>
          <a:xfrm>
            <a:off x="9165167" y="3079327"/>
            <a:ext cx="2556933" cy="543867"/>
          </a:xfrm>
          <a:prstGeom prst="rect">
            <a:avLst/>
          </a:prstGeom>
          <a:noFill/>
        </p:spPr>
        <p:txBody>
          <a:bodyPr wrap="square" rtlCol="0">
            <a:spAutoFit/>
          </a:bodyPr>
          <a:lstStyle/>
          <a:p>
            <a:r>
              <a:rPr lang="zh-CN" altLang="en-US" sz="1465" b="1">
                <a:latin typeface="Times New Roman" panose="02020603050405020304" pitchFamily="18" charset="0"/>
                <a:ea typeface="宋体" panose="02010600030101010101" pitchFamily="2" charset="-122"/>
                <a:sym typeface="+mn-ea"/>
              </a:rPr>
              <a:t>江苏大学电气信息学院农业智能装备-多旋翼无人机</a:t>
            </a:r>
            <a:endParaRPr lang="zh-CN" altLang="en-US" sz="1465" b="1">
              <a:latin typeface="Times New Roman" panose="02020603050405020304" pitchFamily="18" charset="0"/>
              <a:ea typeface="宋体" panose="02010600030101010101" pitchFamily="2" charset="-122"/>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397000"/>
            <a:ext cx="3810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04</a:t>
            </a:r>
            <a:endParaRPr lang="en-US" sz="1100">
              <a:latin typeface="Times New Roman" panose="02020603050405020304" pitchFamily="18" charset="0"/>
              <a:ea typeface="宋体" panose="02010600030101010101" pitchFamily="2" charset="-122"/>
            </a:endParaRPr>
          </a:p>
        </p:txBody>
      </p:sp>
      <p:sp>
        <p:nvSpPr>
          <p:cNvPr id="4" name="AutoShape 4"/>
          <p:cNvSpPr/>
          <p:nvPr/>
        </p:nvSpPr>
        <p:spPr>
          <a:xfrm>
            <a:off x="1016000" y="2794000"/>
            <a:ext cx="1041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40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总体建设思路与实施规划</a:t>
            </a:r>
            <a:endParaRPr lang="en-US" sz="1100">
              <a:latin typeface="Times New Roman" panose="02020603050405020304" pitchFamily="18" charset="0"/>
              <a:ea typeface="宋体"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143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总体建设思路：四阶段递进，五项原则指引</a:t>
            </a:r>
            <a:endParaRPr lang="en-US" sz="1100" dirty="0">
              <a:latin typeface="黑体" panose="02010609060101010101" pitchFamily="49" charset="-122"/>
              <a:ea typeface="黑体" panose="02010609060101010101" pitchFamily="49" charset="-122"/>
            </a:endParaRPr>
          </a:p>
        </p:txBody>
      </p:sp>
      <p:sp>
        <p:nvSpPr>
          <p:cNvPr id="3" name="AutoShape 3"/>
          <p:cNvSpPr/>
          <p:nvPr/>
        </p:nvSpPr>
        <p:spPr>
          <a:xfrm>
            <a:off x="762000" y="1397000"/>
            <a:ext cx="2603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spcBef>
                <a:spcPts val="2400"/>
              </a:spcBef>
              <a:defRPr/>
            </a:pPr>
          </a:p>
        </p:txBody>
      </p:sp>
      <p:sp>
        <p:nvSpPr>
          <p:cNvPr id="4" name="AutoShape 4"/>
          <p:cNvSpPr/>
          <p:nvPr/>
        </p:nvSpPr>
        <p:spPr>
          <a:xfrm>
            <a:off x="7620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5" name="AutoShape 5"/>
          <p:cNvSpPr/>
          <p:nvPr/>
        </p:nvSpPr>
        <p:spPr>
          <a:xfrm>
            <a:off x="889000" y="1587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基础教学 · 第1年</a:t>
            </a:r>
            <a:endParaRPr lang="en-US" sz="1100">
              <a:latin typeface="Times New Roman" panose="02020603050405020304" pitchFamily="18" charset="0"/>
              <a:ea typeface="宋体" panose="02010600030101010101" pitchFamily="2" charset="-122"/>
            </a:endParaRPr>
          </a:p>
        </p:txBody>
      </p:sp>
      <p:sp>
        <p:nvSpPr>
          <p:cNvPr id="6" name="AutoShape 6"/>
          <p:cNvSpPr/>
          <p:nvPr/>
        </p:nvSpPr>
        <p:spPr>
          <a:xfrm>
            <a:off x="889000" y="20320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夯实基础，筑牢技能底座</a:t>
            </a:r>
            <a:endParaRPr lang="en-US" sz="1100">
              <a:latin typeface="Times New Roman" panose="02020603050405020304" pitchFamily="18" charset="0"/>
              <a:ea typeface="宋体" panose="02010600030101010101" pitchFamily="2" charset="-122"/>
            </a:endParaRPr>
          </a:p>
        </p:txBody>
      </p:sp>
      <p:sp>
        <p:nvSpPr>
          <p:cNvPr id="7" name="AutoShape 7"/>
          <p:cNvSpPr/>
          <p:nvPr/>
        </p:nvSpPr>
        <p:spPr>
          <a:xfrm>
            <a:off x="889000" y="2476500"/>
            <a:ext cx="234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建设PLC电气控制、电工电子等核心基础实训室，完成专业教学硬件的基础铺设，帮助学生掌握底层电气逻辑与基础装配技能，为后续高阶学习构建稳固的知识框架。</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3530600" y="1397000"/>
            <a:ext cx="2603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spcBef>
                <a:spcPts val="2400"/>
              </a:spcBef>
              <a:defRPr/>
            </a:pPr>
          </a:p>
        </p:txBody>
      </p:sp>
      <p:sp>
        <p:nvSpPr>
          <p:cNvPr id="9" name="AutoShape 9"/>
          <p:cNvSpPr/>
          <p:nvPr/>
        </p:nvSpPr>
        <p:spPr>
          <a:xfrm>
            <a:off x="35306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10" name="AutoShape 10"/>
          <p:cNvSpPr/>
          <p:nvPr/>
        </p:nvSpPr>
        <p:spPr>
          <a:xfrm>
            <a:off x="3657600" y="1587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综合实训 · 第2年</a:t>
            </a:r>
            <a:endParaRPr lang="en-US" sz="1100">
              <a:latin typeface="Times New Roman" panose="02020603050405020304" pitchFamily="18" charset="0"/>
              <a:ea typeface="宋体" panose="02010600030101010101" pitchFamily="2" charset="-122"/>
            </a:endParaRPr>
          </a:p>
        </p:txBody>
      </p:sp>
      <p:sp>
        <p:nvSpPr>
          <p:cNvPr id="11" name="AutoShape 11"/>
          <p:cNvSpPr/>
          <p:nvPr/>
        </p:nvSpPr>
        <p:spPr>
          <a:xfrm>
            <a:off x="3657600" y="20320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能力进阶，融合多元技术</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3657600" y="2476500"/>
            <a:ext cx="234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引入工业机器人、机器视觉与柔性产线模块，搭建跨技术融合的综合实训平台。让学生通过复杂机电系统的实操，掌握设备联调、程序编写与故障诊断的核心工程能力。</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6299200" y="1397000"/>
            <a:ext cx="2603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spcBef>
                <a:spcPts val="2400"/>
              </a:spcBef>
              <a:defRPr/>
            </a:pPr>
          </a:p>
        </p:txBody>
      </p:sp>
      <p:sp>
        <p:nvSpPr>
          <p:cNvPr id="14" name="AutoShape 14"/>
          <p:cNvSpPr/>
          <p:nvPr/>
        </p:nvSpPr>
        <p:spPr>
          <a:xfrm>
            <a:off x="62992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15" name="AutoShape 15"/>
          <p:cNvSpPr/>
          <p:nvPr/>
        </p:nvSpPr>
        <p:spPr>
          <a:xfrm>
            <a:off x="6426200" y="1587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智能产线 · 第3年</a:t>
            </a:r>
            <a:endParaRPr lang="en-US" sz="1100">
              <a:latin typeface="Times New Roman" panose="02020603050405020304" pitchFamily="18" charset="0"/>
              <a:ea typeface="宋体" panose="02010600030101010101" pitchFamily="2" charset="-122"/>
            </a:endParaRPr>
          </a:p>
        </p:txBody>
      </p:sp>
      <p:sp>
        <p:nvSpPr>
          <p:cNvPr id="16" name="AutoShape 16"/>
          <p:cNvSpPr/>
          <p:nvPr/>
        </p:nvSpPr>
        <p:spPr>
          <a:xfrm>
            <a:off x="6426200" y="20320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场景升级，模拟真实生产</a:t>
            </a:r>
            <a:endParaRPr lang="en-US" sz="1100">
              <a:latin typeface="Times New Roman" panose="02020603050405020304" pitchFamily="18" charset="0"/>
              <a:ea typeface="宋体" panose="02010600030101010101" pitchFamily="2" charset="-122"/>
            </a:endParaRPr>
          </a:p>
        </p:txBody>
      </p:sp>
      <p:sp>
        <p:nvSpPr>
          <p:cNvPr id="17" name="AutoShape 17"/>
          <p:cNvSpPr/>
          <p:nvPr/>
        </p:nvSpPr>
        <p:spPr>
          <a:xfrm>
            <a:off x="6426200" y="2476500"/>
            <a:ext cx="234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建设具备真实生产功能的小型智能制造产线，全面推行“教学工厂”运营模式。还原企业生产节拍与管理规范，让学生在实战环境中体验从工单下发到成品下线的全流程</a:t>
            </a:r>
            <a:r>
              <a:rPr lang="zh-CN" altLang="en-US" sz="1200"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endParaRPr lang="en-US" sz="1100" dirty="0">
              <a:latin typeface="Times New Roman" panose="02020603050405020304" pitchFamily="18" charset="0"/>
              <a:ea typeface="宋体" panose="02010600030101010101" pitchFamily="2" charset="-122"/>
            </a:endParaRPr>
          </a:p>
        </p:txBody>
      </p:sp>
      <p:sp>
        <p:nvSpPr>
          <p:cNvPr id="18" name="AutoShape 18"/>
          <p:cNvSpPr/>
          <p:nvPr/>
        </p:nvSpPr>
        <p:spPr>
          <a:xfrm>
            <a:off x="9067800" y="1397000"/>
            <a:ext cx="2603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spcBef>
                <a:spcPts val="2400"/>
              </a:spcBef>
              <a:defRPr/>
            </a:pPr>
          </a:p>
        </p:txBody>
      </p:sp>
      <p:sp>
        <p:nvSpPr>
          <p:cNvPr id="19" name="AutoShape 19"/>
          <p:cNvSpPr/>
          <p:nvPr/>
        </p:nvSpPr>
        <p:spPr>
          <a:xfrm>
            <a:off x="9067800" y="1397000"/>
            <a:ext cx="2603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20" name="AutoShape 20"/>
          <p:cNvSpPr/>
          <p:nvPr/>
        </p:nvSpPr>
        <p:spPr>
          <a:xfrm>
            <a:off x="9194800" y="15875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数字工厂 · 远期</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9194800" y="2032000"/>
            <a:ext cx="2349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标杆引领，赋能产业运营</a:t>
            </a:r>
            <a:endParaRPr lang="en-US" sz="1100">
              <a:latin typeface="Times New Roman" panose="02020603050405020304" pitchFamily="18" charset="0"/>
              <a:ea typeface="宋体" panose="02010600030101010101" pitchFamily="2" charset="-122"/>
            </a:endParaRPr>
          </a:p>
        </p:txBody>
      </p:sp>
      <p:sp>
        <p:nvSpPr>
          <p:cNvPr id="22" name="AutoShape 22"/>
          <p:cNvSpPr/>
          <p:nvPr/>
        </p:nvSpPr>
        <p:spPr>
          <a:xfrm>
            <a:off x="9194800" y="2476500"/>
            <a:ext cx="23495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构建工业互联网与AI应用双平台，打通物理产线与数字孪生的数据链路。实现从虚拟仿真验证到实体制造执行的闭环，打造区域内智能制造人才培养与技术服务的</a:t>
            </a:r>
            <a:r>
              <a:rPr lang="zh-CN" alt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标杆</a:t>
            </a: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a:t>
            </a:r>
            <a:endParaRPr lang="en-US" sz="1100" dirty="0">
              <a:latin typeface="Times New Roman" panose="02020603050405020304" pitchFamily="18" charset="0"/>
              <a:ea typeface="宋体" panose="02010600030101010101" pitchFamily="2" charset="-122"/>
            </a:endParaRPr>
          </a:p>
        </p:txBody>
      </p:sp>
      <p:sp>
        <p:nvSpPr>
          <p:cNvPr id="23" name="AutoShape 23"/>
          <p:cNvSpPr/>
          <p:nvPr/>
        </p:nvSpPr>
        <p:spPr>
          <a:xfrm>
            <a:off x="762000" y="4127500"/>
            <a:ext cx="2057400" cy="22225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24" name="AutoShape 24"/>
          <p:cNvSpPr/>
          <p:nvPr/>
        </p:nvSpPr>
        <p:spPr>
          <a:xfrm>
            <a:off x="889000" y="4254500"/>
            <a:ext cx="18034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5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产教融合</a:t>
            </a:r>
            <a:endParaRPr lang="en-US" sz="1100">
              <a:latin typeface="Times New Roman" panose="02020603050405020304" pitchFamily="18" charset="0"/>
              <a:ea typeface="宋体" panose="02010600030101010101" pitchFamily="2" charset="-122"/>
            </a:endParaRPr>
          </a:p>
        </p:txBody>
      </p:sp>
      <p:sp>
        <p:nvSpPr>
          <p:cNvPr id="25" name="AutoShape 25"/>
          <p:cNvSpPr/>
          <p:nvPr/>
        </p:nvSpPr>
        <p:spPr>
          <a:xfrm>
            <a:off x="889000" y="4826000"/>
            <a:ext cx="1803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深度对接智能制造产业的实际需求，将行业技术标准与企业生产流程无缝融入教学核心，让教育供给精准匹配产业发展的人才标准。</a:t>
            </a:r>
            <a:endParaRPr lang="en-US" sz="1100">
              <a:latin typeface="Times New Roman" panose="02020603050405020304" pitchFamily="18" charset="0"/>
              <a:ea typeface="宋体" panose="02010600030101010101" pitchFamily="2" charset="-122"/>
            </a:endParaRPr>
          </a:p>
        </p:txBody>
      </p:sp>
      <p:cxnSp>
        <p:nvCxnSpPr>
          <p:cNvPr id="26" name="Connector 26"/>
          <p:cNvCxnSpPr/>
          <p:nvPr/>
        </p:nvCxnSpPr>
        <p:spPr>
          <a:xfrm rot="5377821">
            <a:off x="1949450" y="5232420"/>
            <a:ext cx="1968500" cy="12700"/>
          </a:xfrm>
          <a:prstGeom prst="straightConnector1">
            <a:avLst/>
          </a:prstGeom>
          <a:solidFill>
            <a:srgbClr val="DEE0E3">
              <a:alpha val="100000"/>
            </a:srgbClr>
          </a:solidFill>
          <a:ln w="12700" cap="flat" cmpd="sng">
            <a:solidFill>
              <a:srgbClr val="FF6A00">
                <a:alpha val="20000"/>
              </a:srgbClr>
            </a:solidFill>
            <a:prstDash val="solid"/>
            <a:round/>
            <a:headEnd type="none" w="med" len="med"/>
            <a:tailEnd type="none" w="med" len="med"/>
          </a:ln>
        </p:spPr>
      </p:cxnSp>
      <p:sp>
        <p:nvSpPr>
          <p:cNvPr id="27" name="AutoShape 27"/>
          <p:cNvSpPr/>
          <p:nvPr/>
        </p:nvSpPr>
        <p:spPr>
          <a:xfrm>
            <a:off x="2946400" y="4127500"/>
            <a:ext cx="2057400" cy="22225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28" name="AutoShape 28"/>
          <p:cNvSpPr/>
          <p:nvPr/>
        </p:nvSpPr>
        <p:spPr>
          <a:xfrm>
            <a:off x="3073400" y="4254500"/>
            <a:ext cx="18034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5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校企协同</a:t>
            </a:r>
            <a:endParaRPr lang="en-US" sz="1100">
              <a:latin typeface="Times New Roman" panose="02020603050405020304" pitchFamily="18" charset="0"/>
              <a:ea typeface="宋体" panose="02010600030101010101" pitchFamily="2" charset="-122"/>
            </a:endParaRPr>
          </a:p>
        </p:txBody>
      </p:sp>
      <p:sp>
        <p:nvSpPr>
          <p:cNvPr id="29" name="AutoShape 29"/>
          <p:cNvSpPr/>
          <p:nvPr/>
        </p:nvSpPr>
        <p:spPr>
          <a:xfrm>
            <a:off x="3073400" y="4826000"/>
            <a:ext cx="1803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联合优质制造企业共建实训基地，共享行业专家师资与前沿技术资源。推动校企双主体深度参与人才培养，共建适应产业升级的应用型人才生态。</a:t>
            </a:r>
            <a:endParaRPr lang="en-US" sz="1100">
              <a:latin typeface="Times New Roman" panose="02020603050405020304" pitchFamily="18" charset="0"/>
              <a:ea typeface="宋体" panose="02010600030101010101" pitchFamily="2" charset="-122"/>
            </a:endParaRPr>
          </a:p>
        </p:txBody>
      </p:sp>
      <p:cxnSp>
        <p:nvCxnSpPr>
          <p:cNvPr id="30" name="Connector 30"/>
          <p:cNvCxnSpPr/>
          <p:nvPr/>
        </p:nvCxnSpPr>
        <p:spPr>
          <a:xfrm rot="5377821">
            <a:off x="4121150" y="5232420"/>
            <a:ext cx="1968500" cy="12700"/>
          </a:xfrm>
          <a:prstGeom prst="straightConnector1">
            <a:avLst/>
          </a:prstGeom>
          <a:solidFill>
            <a:srgbClr val="DEE0E3">
              <a:alpha val="100000"/>
            </a:srgbClr>
          </a:solidFill>
          <a:ln w="12700" cap="flat" cmpd="sng">
            <a:solidFill>
              <a:srgbClr val="FF6A00">
                <a:alpha val="20000"/>
              </a:srgbClr>
            </a:solidFill>
            <a:prstDash val="solid"/>
            <a:round/>
            <a:headEnd type="none" w="med" len="med"/>
            <a:tailEnd type="none" w="med" len="med"/>
          </a:ln>
        </p:spPr>
      </p:cxnSp>
      <p:sp>
        <p:nvSpPr>
          <p:cNvPr id="31" name="AutoShape 31"/>
          <p:cNvSpPr/>
          <p:nvPr/>
        </p:nvSpPr>
        <p:spPr>
          <a:xfrm>
            <a:off x="5130800" y="4127500"/>
            <a:ext cx="2057400" cy="22225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32" name="AutoShape 32"/>
          <p:cNvSpPr/>
          <p:nvPr/>
        </p:nvSpPr>
        <p:spPr>
          <a:xfrm>
            <a:off x="5257800" y="4254500"/>
            <a:ext cx="18034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5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项目化教学</a:t>
            </a:r>
            <a:endParaRPr lang="en-US" sz="1100">
              <a:latin typeface="Times New Roman" panose="02020603050405020304" pitchFamily="18" charset="0"/>
              <a:ea typeface="宋体" panose="02010600030101010101" pitchFamily="2" charset="-122"/>
            </a:endParaRPr>
          </a:p>
        </p:txBody>
      </p:sp>
      <p:sp>
        <p:nvSpPr>
          <p:cNvPr id="33" name="AutoShape 33"/>
          <p:cNvSpPr/>
          <p:nvPr/>
        </p:nvSpPr>
        <p:spPr>
          <a:xfrm>
            <a:off x="5257800" y="4826000"/>
            <a:ext cx="1803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摒弃传统理论灌输，以真实产业项目为教学载体。引导学生在解决实际工程问题的过程中掌握核心技术，锻炼独立思考与团队协作的实战能力。</a:t>
            </a:r>
            <a:endParaRPr lang="en-US" sz="1100">
              <a:latin typeface="Times New Roman" panose="02020603050405020304" pitchFamily="18" charset="0"/>
              <a:ea typeface="宋体" panose="02010600030101010101" pitchFamily="2" charset="-122"/>
            </a:endParaRPr>
          </a:p>
        </p:txBody>
      </p:sp>
      <p:cxnSp>
        <p:nvCxnSpPr>
          <p:cNvPr id="34" name="Connector 34"/>
          <p:cNvCxnSpPr/>
          <p:nvPr/>
        </p:nvCxnSpPr>
        <p:spPr>
          <a:xfrm rot="5377821">
            <a:off x="6305550" y="5232420"/>
            <a:ext cx="1968500" cy="12700"/>
          </a:xfrm>
          <a:prstGeom prst="straightConnector1">
            <a:avLst/>
          </a:prstGeom>
          <a:solidFill>
            <a:srgbClr val="DEE0E3">
              <a:alpha val="100000"/>
            </a:srgbClr>
          </a:solidFill>
          <a:ln w="12700" cap="flat" cmpd="sng">
            <a:solidFill>
              <a:srgbClr val="FF6A00">
                <a:alpha val="20000"/>
              </a:srgbClr>
            </a:solidFill>
            <a:prstDash val="solid"/>
            <a:round/>
            <a:headEnd type="none" w="med" len="med"/>
            <a:tailEnd type="none" w="med" len="med"/>
          </a:ln>
        </p:spPr>
      </p:cxnSp>
      <p:sp>
        <p:nvSpPr>
          <p:cNvPr id="35" name="AutoShape 35"/>
          <p:cNvSpPr/>
          <p:nvPr/>
        </p:nvSpPr>
        <p:spPr>
          <a:xfrm>
            <a:off x="7315200" y="4127500"/>
            <a:ext cx="2057400" cy="22225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36" name="AutoShape 36"/>
          <p:cNvSpPr/>
          <p:nvPr/>
        </p:nvSpPr>
        <p:spPr>
          <a:xfrm>
            <a:off x="7442200" y="4254500"/>
            <a:ext cx="18034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5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岗课赛证融通</a:t>
            </a:r>
            <a:endParaRPr lang="en-US" sz="1100">
              <a:latin typeface="Times New Roman" panose="02020603050405020304" pitchFamily="18" charset="0"/>
              <a:ea typeface="宋体" panose="02010600030101010101" pitchFamily="2" charset="-122"/>
            </a:endParaRPr>
          </a:p>
        </p:txBody>
      </p:sp>
      <p:sp>
        <p:nvSpPr>
          <p:cNvPr id="37" name="AutoShape 37"/>
          <p:cNvSpPr/>
          <p:nvPr/>
        </p:nvSpPr>
        <p:spPr>
          <a:xfrm>
            <a:off x="7442200" y="4826000"/>
            <a:ext cx="1803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对标岗位能力模型，融合职业技能竞赛标准与职业资格认证体系。重构模块化课程，让学生的学习成果与就业岗位要求实现零距离衔接。</a:t>
            </a:r>
            <a:endParaRPr lang="en-US" sz="1100">
              <a:latin typeface="Times New Roman" panose="02020603050405020304" pitchFamily="18" charset="0"/>
              <a:ea typeface="宋体" panose="02010600030101010101" pitchFamily="2" charset="-122"/>
            </a:endParaRPr>
          </a:p>
        </p:txBody>
      </p:sp>
      <p:cxnSp>
        <p:nvCxnSpPr>
          <p:cNvPr id="38" name="Connector 38"/>
          <p:cNvCxnSpPr/>
          <p:nvPr/>
        </p:nvCxnSpPr>
        <p:spPr>
          <a:xfrm rot="5377821">
            <a:off x="8489950" y="5232420"/>
            <a:ext cx="1968500" cy="12700"/>
          </a:xfrm>
          <a:prstGeom prst="straightConnector1">
            <a:avLst/>
          </a:prstGeom>
          <a:solidFill>
            <a:srgbClr val="DEE0E3">
              <a:alpha val="100000"/>
            </a:srgbClr>
          </a:solidFill>
          <a:ln w="12700" cap="flat" cmpd="sng">
            <a:solidFill>
              <a:srgbClr val="FF6A00">
                <a:alpha val="20000"/>
              </a:srgbClr>
            </a:solidFill>
            <a:prstDash val="solid"/>
            <a:round/>
            <a:headEnd type="none" w="med" len="med"/>
            <a:tailEnd type="none" w="med" len="med"/>
          </a:ln>
        </p:spPr>
      </p:cxnSp>
      <p:sp>
        <p:nvSpPr>
          <p:cNvPr id="39" name="AutoShape 39"/>
          <p:cNvSpPr/>
          <p:nvPr/>
        </p:nvSpPr>
        <p:spPr>
          <a:xfrm>
            <a:off x="9499600" y="4127500"/>
            <a:ext cx="2057400" cy="22225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spcBef>
                <a:spcPts val="2400"/>
              </a:spcBef>
              <a:defRPr/>
            </a:pPr>
          </a:p>
        </p:txBody>
      </p:sp>
      <p:sp>
        <p:nvSpPr>
          <p:cNvPr id="40" name="AutoShape 40"/>
          <p:cNvSpPr/>
          <p:nvPr/>
        </p:nvSpPr>
        <p:spPr>
          <a:xfrm>
            <a:off x="9626600" y="4254500"/>
            <a:ext cx="18034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500" b="1" i="0" u="none" strike="noStrike" dirty="0" err="1">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面向产业应用</a:t>
            </a:r>
            <a:endParaRPr lang="en-US" sz="1100" dirty="0">
              <a:latin typeface="Times New Roman" panose="02020603050405020304" pitchFamily="18" charset="0"/>
              <a:ea typeface="宋体" panose="02010600030101010101" pitchFamily="2" charset="-122"/>
            </a:endParaRPr>
          </a:p>
        </p:txBody>
      </p:sp>
      <p:sp>
        <p:nvSpPr>
          <p:cNvPr id="41" name="AutoShape 41"/>
          <p:cNvSpPr/>
          <p:nvPr/>
        </p:nvSpPr>
        <p:spPr>
          <a:xfrm>
            <a:off x="9613900" y="4826000"/>
            <a:ext cx="18034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spcBef>
                <a:spcPts val="2400"/>
              </a:spcBef>
              <a:defRPr/>
            </a:pPr>
            <a:r>
              <a:rPr lang="en-US" sz="1200" b="0" i="0" u="none" strike="noStrike" dirty="0">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聚焦区域智能制造产业的真实应用场景，避免脱离实际的纯理论教学。培养出能快速适应企业生产环境、服务于产业技术升级的高素质技术技能人才。</a:t>
            </a:r>
            <a:endParaRPr lang="en-US" sz="1100" dirty="0">
              <a:latin typeface="Times New Roman" panose="02020603050405020304" pitchFamily="18" charset="0"/>
              <a:ea typeface="宋体" panose="02010600030101010101" pitchFamily="2" charset="-122"/>
            </a:endParaRPr>
          </a:p>
        </p:txBody>
      </p:sp>
      <p:pic>
        <p:nvPicPr>
          <p:cNvPr id="42" name="Picture 3"/>
          <p:cNvPicPr>
            <a:picLocks noChangeAspect="1"/>
          </p:cNvPicPr>
          <p:nvPr/>
        </p:nvPicPr>
        <p:blipFill>
          <a:blip r:embed="rId1"/>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三年建设实施规划</a:t>
            </a:r>
            <a:endParaRPr lang="en-US" sz="1100" dirty="0">
              <a:latin typeface="黑体" panose="02010609060101010101" pitchFamily="49" charset="-122"/>
              <a:ea typeface="黑体" panose="02010609060101010101" pitchFamily="49" charset="-122"/>
            </a:endParaRPr>
          </a:p>
        </p:txBody>
      </p:sp>
      <p:sp>
        <p:nvSpPr>
          <p:cNvPr id="3" name="AutoShape 3"/>
          <p:cNvSpPr/>
          <p:nvPr/>
        </p:nvSpPr>
        <p:spPr>
          <a:xfrm>
            <a:off x="762000" y="1397000"/>
            <a:ext cx="3556000" cy="5080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 name="AutoShape 4"/>
          <p:cNvSpPr/>
          <p:nvPr/>
        </p:nvSpPr>
        <p:spPr>
          <a:xfrm>
            <a:off x="762000" y="1397000"/>
            <a:ext cx="35560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6" name="AutoShape 6"/>
          <p:cNvSpPr/>
          <p:nvPr/>
        </p:nvSpPr>
        <p:spPr>
          <a:xfrm>
            <a:off x="889000" y="3556000"/>
            <a:ext cx="825500" cy="3556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7" name="AutoShape 7"/>
          <p:cNvSpPr/>
          <p:nvPr/>
        </p:nvSpPr>
        <p:spPr>
          <a:xfrm>
            <a:off x="889000" y="3556000"/>
            <a:ext cx="8255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4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第一年</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1841500" y="3556000"/>
            <a:ext cx="2349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基础型实训室建设</a:t>
            </a:r>
            <a:endParaRPr lang="en-US" sz="1100">
              <a:latin typeface="Times New Roman" panose="02020603050405020304" pitchFamily="18" charset="0"/>
              <a:ea typeface="宋体" panose="02010600030101010101" pitchFamily="2" charset="-122"/>
            </a:endParaRPr>
          </a:p>
        </p:txBody>
      </p:sp>
      <p:sp>
        <p:nvSpPr>
          <p:cNvPr id="9" name="AutoShape 9"/>
          <p:cNvSpPr/>
          <p:nvPr/>
        </p:nvSpPr>
        <p:spPr>
          <a:xfrm>
            <a:off x="889000" y="4064000"/>
            <a:ext cx="3302000" cy="4572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952500" y="4064000"/>
            <a:ext cx="3175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预算投入：30 - 80 万元</a:t>
            </a:r>
            <a:endParaRPr lang="en-US" sz="1100">
              <a:latin typeface="Times New Roman" panose="02020603050405020304" pitchFamily="18" charset="0"/>
              <a:ea typeface="宋体" panose="02010600030101010101" pitchFamily="2" charset="-122"/>
            </a:endParaRPr>
          </a:p>
        </p:txBody>
      </p:sp>
      <p:sp>
        <p:nvSpPr>
          <p:cNvPr id="11" name="AutoShape 11"/>
          <p:cNvSpPr/>
          <p:nvPr/>
        </p:nvSpPr>
        <p:spPr>
          <a:xfrm>
            <a:off x="889000" y="4635500"/>
            <a:ext cx="330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重点建设PLC电气控制、电工电子、液压与气动实训室及CAD工业设计机房，完成基础教学硬件的标准化配置，构建满足专业核心课程的基础教学环境。</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889000" y="5651500"/>
            <a:ext cx="3302000" cy="7620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3" name="AutoShape 13"/>
          <p:cNvSpPr/>
          <p:nvPr/>
        </p:nvSpPr>
        <p:spPr>
          <a:xfrm>
            <a:off x="952500" y="5689600"/>
            <a:ext cx="3175000" cy="685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成果：满足首届学生教学需求，具备1+X证书初级考核培训能力，实现专业从0到1的基础搭建。</a:t>
            </a:r>
            <a:endParaRPr lang="en-US" sz="1100">
              <a:latin typeface="Times New Roman" panose="02020603050405020304" pitchFamily="18" charset="0"/>
              <a:ea typeface="宋体" panose="02010600030101010101" pitchFamily="2" charset="-122"/>
            </a:endParaRPr>
          </a:p>
        </p:txBody>
      </p:sp>
      <p:sp>
        <p:nvSpPr>
          <p:cNvPr id="14" name="AutoShape 14"/>
          <p:cNvSpPr/>
          <p:nvPr/>
        </p:nvSpPr>
        <p:spPr>
          <a:xfrm>
            <a:off x="4445000" y="1397000"/>
            <a:ext cx="3556000" cy="5080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4445000" y="1397000"/>
            <a:ext cx="35560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7" name="AutoShape 17"/>
          <p:cNvSpPr/>
          <p:nvPr/>
        </p:nvSpPr>
        <p:spPr>
          <a:xfrm>
            <a:off x="4572000" y="3556000"/>
            <a:ext cx="825500" cy="3556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8" name="AutoShape 18"/>
          <p:cNvSpPr/>
          <p:nvPr/>
        </p:nvSpPr>
        <p:spPr>
          <a:xfrm>
            <a:off x="4572000" y="3556000"/>
            <a:ext cx="8255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4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第二年</a:t>
            </a:r>
            <a:endParaRPr lang="en-US" sz="1100">
              <a:latin typeface="Times New Roman" panose="02020603050405020304" pitchFamily="18" charset="0"/>
              <a:ea typeface="宋体" panose="02010600030101010101" pitchFamily="2" charset="-122"/>
            </a:endParaRPr>
          </a:p>
        </p:txBody>
      </p:sp>
      <p:sp>
        <p:nvSpPr>
          <p:cNvPr id="19" name="AutoShape 19"/>
          <p:cNvSpPr/>
          <p:nvPr/>
        </p:nvSpPr>
        <p:spPr>
          <a:xfrm>
            <a:off x="5524500" y="3556000"/>
            <a:ext cx="2349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智能制造综合实训中心</a:t>
            </a:r>
            <a:endParaRPr lang="en-US" sz="1100">
              <a:latin typeface="Times New Roman" panose="02020603050405020304" pitchFamily="18" charset="0"/>
              <a:ea typeface="宋体" panose="02010600030101010101" pitchFamily="2" charset="-122"/>
            </a:endParaRPr>
          </a:p>
        </p:txBody>
      </p:sp>
      <p:sp>
        <p:nvSpPr>
          <p:cNvPr id="20" name="AutoShape 20"/>
          <p:cNvSpPr/>
          <p:nvPr/>
        </p:nvSpPr>
        <p:spPr>
          <a:xfrm>
            <a:off x="4572000" y="4064000"/>
            <a:ext cx="3302000" cy="4572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1" name="AutoShape 21"/>
          <p:cNvSpPr/>
          <p:nvPr/>
        </p:nvSpPr>
        <p:spPr>
          <a:xfrm>
            <a:off x="4635500" y="4064000"/>
            <a:ext cx="3175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预算投入：80 - 200 万元</a:t>
            </a:r>
            <a:endParaRPr lang="en-US" sz="1100">
              <a:latin typeface="Times New Roman" panose="02020603050405020304" pitchFamily="18" charset="0"/>
              <a:ea typeface="宋体" panose="02010600030101010101" pitchFamily="2" charset="-122"/>
            </a:endParaRPr>
          </a:p>
        </p:txBody>
      </p:sp>
      <p:sp>
        <p:nvSpPr>
          <p:cNvPr id="22" name="AutoShape 22"/>
          <p:cNvSpPr/>
          <p:nvPr/>
        </p:nvSpPr>
        <p:spPr>
          <a:xfrm>
            <a:off x="4572000" y="4635500"/>
            <a:ext cx="330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部署工业机器人工作站、PLC智能制造产线、AGV智能物流与机器视觉系统，引入数字孪生技术平台，打造高仿真的智能制造一体化教学与实训场景。</a:t>
            </a:r>
            <a:endParaRPr lang="en-US" sz="1100">
              <a:latin typeface="Times New Roman" panose="02020603050405020304" pitchFamily="18" charset="0"/>
              <a:ea typeface="宋体" panose="02010600030101010101" pitchFamily="2" charset="-122"/>
            </a:endParaRPr>
          </a:p>
        </p:txBody>
      </p:sp>
      <p:sp>
        <p:nvSpPr>
          <p:cNvPr id="23" name="AutoShape 23"/>
          <p:cNvSpPr/>
          <p:nvPr/>
        </p:nvSpPr>
        <p:spPr>
          <a:xfrm>
            <a:off x="4572000" y="5651500"/>
            <a:ext cx="3302000" cy="7620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4" name="AutoShape 24"/>
          <p:cNvSpPr/>
          <p:nvPr/>
        </p:nvSpPr>
        <p:spPr>
          <a:xfrm>
            <a:off x="4635500" y="5689600"/>
            <a:ext cx="3175000" cy="685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成果：具备省级及国家级职业技能大赛集训能力，软硬件水平完全对标“双高计划”建设的硬性考核指标。</a:t>
            </a:r>
            <a:endParaRPr lang="en-US" sz="1100">
              <a:latin typeface="Times New Roman" panose="02020603050405020304" pitchFamily="18" charset="0"/>
              <a:ea typeface="宋体" panose="02010600030101010101" pitchFamily="2" charset="-122"/>
            </a:endParaRPr>
          </a:p>
        </p:txBody>
      </p:sp>
      <p:sp>
        <p:nvSpPr>
          <p:cNvPr id="25" name="AutoShape 25"/>
          <p:cNvSpPr/>
          <p:nvPr/>
        </p:nvSpPr>
        <p:spPr>
          <a:xfrm>
            <a:off x="8128000" y="1397000"/>
            <a:ext cx="3556000" cy="50800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6" name="AutoShape 26"/>
          <p:cNvSpPr/>
          <p:nvPr/>
        </p:nvSpPr>
        <p:spPr>
          <a:xfrm>
            <a:off x="8128000" y="1397000"/>
            <a:ext cx="35560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27" name="Picture 27" descr="C:/Users/86138/Desktop/图片3.png图片3"/>
          <p:cNvPicPr>
            <a:picLocks noChangeAspect="1"/>
          </p:cNvPicPr>
          <p:nvPr/>
        </p:nvPicPr>
        <p:blipFill>
          <a:blip r:embed="rId1"/>
          <a:srcRect t="16038"/>
          <a:stretch>
            <a:fillRect/>
          </a:stretch>
        </p:blipFill>
        <p:spPr>
          <a:xfrm>
            <a:off x="8255000" y="1651000"/>
            <a:ext cx="3302000" cy="1713865"/>
          </a:xfrm>
          <a:prstGeom prst="rect">
            <a:avLst/>
          </a:prstGeom>
          <a:noFill/>
          <a:ln w="25400" cap="flat" cmpd="sng">
            <a:noFill/>
            <a:prstDash val="solid"/>
            <a:round/>
          </a:ln>
        </p:spPr>
      </p:pic>
      <p:sp>
        <p:nvSpPr>
          <p:cNvPr id="28" name="AutoShape 28"/>
          <p:cNvSpPr/>
          <p:nvPr/>
        </p:nvSpPr>
        <p:spPr>
          <a:xfrm>
            <a:off x="8255000" y="3556000"/>
            <a:ext cx="825500" cy="3556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9" name="AutoShape 29"/>
          <p:cNvSpPr/>
          <p:nvPr/>
        </p:nvSpPr>
        <p:spPr>
          <a:xfrm>
            <a:off x="8255000" y="3556000"/>
            <a:ext cx="825500" cy="3556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4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第三年</a:t>
            </a:r>
            <a:endParaRPr lang="en-US" sz="1100">
              <a:latin typeface="Times New Roman" panose="02020603050405020304" pitchFamily="18" charset="0"/>
              <a:ea typeface="宋体" panose="02010600030101010101" pitchFamily="2" charset="-122"/>
            </a:endParaRPr>
          </a:p>
        </p:txBody>
      </p:sp>
      <p:sp>
        <p:nvSpPr>
          <p:cNvPr id="30" name="AutoShape 30"/>
          <p:cNvSpPr/>
          <p:nvPr/>
        </p:nvSpPr>
        <p:spPr>
          <a:xfrm>
            <a:off x="9207500" y="3556000"/>
            <a:ext cx="2349500" cy="3556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数字工厂与产业化平台</a:t>
            </a:r>
            <a:endParaRPr lang="en-US" sz="1100">
              <a:latin typeface="Times New Roman" panose="02020603050405020304" pitchFamily="18" charset="0"/>
              <a:ea typeface="宋体" panose="02010600030101010101" pitchFamily="2" charset="-122"/>
            </a:endParaRPr>
          </a:p>
        </p:txBody>
      </p:sp>
      <p:sp>
        <p:nvSpPr>
          <p:cNvPr id="31" name="AutoShape 31"/>
          <p:cNvSpPr/>
          <p:nvPr/>
        </p:nvSpPr>
        <p:spPr>
          <a:xfrm>
            <a:off x="8255000" y="4064000"/>
            <a:ext cx="3302000" cy="4572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2" name="AutoShape 32"/>
          <p:cNvSpPr/>
          <p:nvPr/>
        </p:nvSpPr>
        <p:spPr>
          <a:xfrm>
            <a:off x="8318500" y="4064000"/>
            <a:ext cx="3175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预算投入：100 - 300 万元</a:t>
            </a:r>
            <a:endParaRPr lang="en-US" sz="1100">
              <a:latin typeface="Times New Roman" panose="02020603050405020304" pitchFamily="18" charset="0"/>
              <a:ea typeface="宋体" panose="02010600030101010101" pitchFamily="2" charset="-122"/>
            </a:endParaRPr>
          </a:p>
        </p:txBody>
      </p:sp>
      <p:sp>
        <p:nvSpPr>
          <p:cNvPr id="33" name="AutoShape 33"/>
          <p:cNvSpPr/>
          <p:nvPr/>
        </p:nvSpPr>
        <p:spPr>
          <a:xfrm>
            <a:off x="8255000" y="4635500"/>
            <a:ext cx="330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建设工业互联网、AI智能制造应用与教学工厂平台，配套社会培训与技能认定中心，打通“教学-实训-生产-服务”全链条的数字化产业生态。</a:t>
            </a:r>
            <a:endParaRPr lang="en-US" sz="1100">
              <a:latin typeface="Times New Roman" panose="02020603050405020304" pitchFamily="18" charset="0"/>
              <a:ea typeface="宋体" panose="02010600030101010101" pitchFamily="2" charset="-122"/>
            </a:endParaRPr>
          </a:p>
        </p:txBody>
      </p:sp>
      <p:sp>
        <p:nvSpPr>
          <p:cNvPr id="34" name="AutoShape 34"/>
          <p:cNvSpPr/>
          <p:nvPr/>
        </p:nvSpPr>
        <p:spPr>
          <a:xfrm>
            <a:off x="8255000" y="5651500"/>
            <a:ext cx="3302000" cy="7620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5" name="AutoShape 35"/>
          <p:cNvSpPr/>
          <p:nvPr/>
        </p:nvSpPr>
        <p:spPr>
          <a:xfrm>
            <a:off x="8318500" y="5689600"/>
            <a:ext cx="3175000" cy="685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成果：建成区域示范性产教融合实训基地，年承接社会培训超500人次，形成具有行业影响力的技术服务与人才培养品牌。</a:t>
            </a:r>
            <a:endParaRPr lang="en-US" sz="1100">
              <a:latin typeface="Times New Roman" panose="02020603050405020304" pitchFamily="18" charset="0"/>
              <a:ea typeface="宋体" panose="02010600030101010101" pitchFamily="2" charset="-122"/>
            </a:endParaRPr>
          </a:p>
        </p:txBody>
      </p:sp>
      <p:pic>
        <p:nvPicPr>
          <p:cNvPr id="36" name="Picture 3"/>
          <p:cNvPicPr>
            <a:picLocks noChangeAspect="1"/>
          </p:cNvPicPr>
          <p:nvPr/>
        </p:nvPicPr>
        <p:blipFill>
          <a:blip r:embed="rId2"/>
          <a:srcRect/>
          <a:stretch>
            <a:fillRect/>
          </a:stretch>
        </p:blipFill>
        <p:spPr>
          <a:xfrm>
            <a:off x="10990914" y="61957"/>
            <a:ext cx="1259172" cy="1042429"/>
          </a:xfrm>
          <a:prstGeom prst="rect">
            <a:avLst/>
          </a:prstGeom>
          <a:noFill/>
          <a:ln w="25400" cap="flat" cmpd="sng">
            <a:noFill/>
            <a:prstDash val="solid"/>
            <a:round/>
          </a:ln>
        </p:spPr>
      </p:pic>
      <p:pic>
        <p:nvPicPr>
          <p:cNvPr id="37" name="图片 36"/>
          <p:cNvPicPr>
            <a:picLocks noChangeAspect="1"/>
          </p:cNvPicPr>
          <p:nvPr/>
        </p:nvPicPr>
        <p:blipFill>
          <a:blip r:embed="rId3"/>
          <a:stretch>
            <a:fillRect/>
          </a:stretch>
        </p:blipFill>
        <p:spPr>
          <a:xfrm>
            <a:off x="946785" y="1629410"/>
            <a:ext cx="3288030" cy="1773555"/>
          </a:xfrm>
          <a:prstGeom prst="rect">
            <a:avLst/>
          </a:prstGeom>
        </p:spPr>
      </p:pic>
      <p:pic>
        <p:nvPicPr>
          <p:cNvPr id="55" name="图片 55" descr="34e9130b9118e7cf1b4198d5fdfdfea4"/>
          <p:cNvPicPr>
            <a:picLocks noChangeAspect="1"/>
          </p:cNvPicPr>
          <p:nvPr/>
        </p:nvPicPr>
        <p:blipFill>
          <a:blip r:embed="rId4"/>
          <a:stretch>
            <a:fillRect/>
          </a:stretch>
        </p:blipFill>
        <p:spPr>
          <a:xfrm>
            <a:off x="4572000" y="1613535"/>
            <a:ext cx="3321050" cy="18332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016000"/>
            <a:ext cx="3810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05</a:t>
            </a:r>
            <a:endParaRPr lang="en-US" sz="1100">
              <a:latin typeface="Times New Roman" panose="02020603050405020304" pitchFamily="18" charset="0"/>
              <a:ea typeface="宋体" panose="02010600030101010101" pitchFamily="2" charset="-122"/>
            </a:endParaRPr>
          </a:p>
        </p:txBody>
      </p:sp>
      <p:sp>
        <p:nvSpPr>
          <p:cNvPr id="4" name="AutoShape 4"/>
          <p:cNvSpPr/>
          <p:nvPr/>
        </p:nvSpPr>
        <p:spPr>
          <a:xfrm>
            <a:off x="1016000" y="2794000"/>
            <a:ext cx="10795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核心举措：课程、合作与师资</a:t>
            </a:r>
            <a:endParaRPr lang="en-US" sz="1100">
              <a:latin typeface="Times New Roman" panose="02020603050405020304" pitchFamily="18" charset="0"/>
              <a:ea typeface="宋体" panose="0201060003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a:t>
            </a: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岗课赛证”融通的课程体系</a:t>
            </a:r>
            <a:endParaRPr lang="en-US" sz="1100" dirty="0">
              <a:latin typeface="黑体" panose="02010609060101010101" pitchFamily="49" charset="-122"/>
              <a:ea typeface="黑体" panose="02010609060101010101" pitchFamily="49" charset="-122"/>
            </a:endParaRPr>
          </a:p>
        </p:txBody>
      </p:sp>
      <p:sp>
        <p:nvSpPr>
          <p:cNvPr id="3" name="AutoShape 3"/>
          <p:cNvSpPr/>
          <p:nvPr/>
        </p:nvSpPr>
        <p:spPr>
          <a:xfrm>
            <a:off x="762000" y="1270000"/>
            <a:ext cx="10668000" cy="8255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 name="AutoShape 4"/>
          <p:cNvSpPr/>
          <p:nvPr/>
        </p:nvSpPr>
        <p:spPr>
          <a:xfrm>
            <a:off x="952500" y="1346200"/>
            <a:ext cx="1028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我们将构建一个以岗位能力为核心，深度融合课程、竞赛和证书的人才培养体系。通过理论与实践的深度耦合，将企业需求、技能标准与教学内容无缝对接，培养既具备扎实理论基础又拥有精湛实操能力的高素质技术技能人才。</a:t>
            </a:r>
            <a:endParaRPr lang="en-US" sz="1100">
              <a:latin typeface="Times New Roman" panose="02020603050405020304" pitchFamily="18" charset="0"/>
              <a:ea typeface="宋体" panose="02010600030101010101" pitchFamily="2" charset="-122"/>
            </a:endParaRPr>
          </a:p>
        </p:txBody>
      </p:sp>
      <p:pic>
        <p:nvPicPr>
          <p:cNvPr id="5" name="Picture 5"/>
          <p:cNvPicPr>
            <a:picLocks noChangeAspect="1"/>
          </p:cNvPicPr>
          <p:nvPr/>
        </p:nvPicPr>
        <p:blipFill>
          <a:blip r:embed="rId1"/>
          <a:srcRect t="8173" b="8173"/>
          <a:stretch>
            <a:fillRect/>
          </a:stretch>
        </p:blipFill>
        <p:spPr>
          <a:xfrm>
            <a:off x="762000" y="2222500"/>
            <a:ext cx="3302000" cy="1841500"/>
          </a:xfrm>
          <a:prstGeom prst="rect">
            <a:avLst/>
          </a:prstGeom>
          <a:noFill/>
          <a:ln w="25400" cap="flat" cmpd="sng">
            <a:noFill/>
            <a:prstDash val="solid"/>
            <a:round/>
          </a:ln>
        </p:spPr>
      </p:pic>
      <p:pic>
        <p:nvPicPr>
          <p:cNvPr id="6" name="Picture 6"/>
          <p:cNvPicPr>
            <a:picLocks noChangeAspect="1"/>
          </p:cNvPicPr>
          <p:nvPr/>
        </p:nvPicPr>
        <p:blipFill>
          <a:blip r:embed="rId2"/>
          <a:srcRect t="1190" b="1190"/>
          <a:stretch>
            <a:fillRect/>
          </a:stretch>
        </p:blipFill>
        <p:spPr>
          <a:xfrm>
            <a:off x="4254500" y="2222500"/>
            <a:ext cx="3302000" cy="1841500"/>
          </a:xfrm>
          <a:prstGeom prst="rect">
            <a:avLst/>
          </a:prstGeom>
          <a:noFill/>
          <a:ln w="25400" cap="flat" cmpd="sng">
            <a:noFill/>
            <a:prstDash val="solid"/>
            <a:round/>
          </a:ln>
        </p:spPr>
      </p:pic>
      <p:sp>
        <p:nvSpPr>
          <p:cNvPr id="7" name="AutoShape 7"/>
          <p:cNvSpPr/>
          <p:nvPr/>
        </p:nvSpPr>
        <p:spPr>
          <a:xfrm>
            <a:off x="7747000" y="2222500"/>
            <a:ext cx="3683000" cy="1841500"/>
          </a:xfrm>
          <a:prstGeom prst="roundRect">
            <a:avLst>
              <a:gd name="adj" fmla="val 0"/>
            </a:avLst>
          </a:prstGeom>
          <a:solidFill>
            <a:srgbClr val="1F2937">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8" name="AutoShape 8"/>
          <p:cNvSpPr/>
          <p:nvPr/>
        </p:nvSpPr>
        <p:spPr>
          <a:xfrm>
            <a:off x="7874000" y="2349500"/>
            <a:ext cx="3429000" cy="158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全真工业场景赋能教学</a:t>
            </a:r>
            <a:endParaRPr lang="en-US" sz="1100">
              <a:latin typeface="Times New Roman" panose="02020603050405020304" pitchFamily="18" charset="0"/>
              <a:ea typeface="宋体" panose="02010600030101010101" pitchFamily="2" charset="-122"/>
            </a:endParaRPr>
          </a:p>
          <a:p>
            <a:pPr marL="0" indent="0" algn="l">
              <a:lnSpc>
                <a:spcPct val="150000"/>
              </a:lnSpc>
            </a:pPr>
            <a:r>
              <a:rPr lang="en-US" sz="1200" b="0" i="0" u="none" strike="noStrike">
                <a:solidFill>
                  <a:srgbClr val="D1D5D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依托现代化智能制造实训基地，引入行业前沿的AGV物流与机器视觉设备。让学生在与真实生产环境一致的平台中实操演练，将抽象的技术标准转化为具象的工程能力，夯实职业发展的技术底座。</a:t>
            </a:r>
            <a:endParaRPr lang="en-US" sz="1200" b="0" i="0" u="none" strike="noStrike">
              <a:solidFill>
                <a:srgbClr val="D1D5DB"/>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endParaRPr>
          </a:p>
        </p:txBody>
      </p:sp>
      <p:sp>
        <p:nvSpPr>
          <p:cNvPr id="9" name="AutoShape 9"/>
          <p:cNvSpPr/>
          <p:nvPr/>
        </p:nvSpPr>
        <p:spPr>
          <a:xfrm>
            <a:off x="762000" y="4254500"/>
            <a:ext cx="2667000" cy="2222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762000" y="4254500"/>
            <a:ext cx="2667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889000" y="4381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课程-平台对应</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889000" y="4889500"/>
            <a:ext cx="2413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8门核心课程均配备先进实训平台，确保理论知识与实操训练实现1:1深度融合。让学生在专业的硬件环境中动手实践，把课堂所学的技术原理直接应用到设备调试与系统运行中。</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3556000" y="4254500"/>
            <a:ext cx="2667000" cy="2222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4" name="AutoShape 14"/>
          <p:cNvSpPr/>
          <p:nvPr/>
        </p:nvSpPr>
        <p:spPr>
          <a:xfrm>
            <a:off x="3556000" y="4254500"/>
            <a:ext cx="2667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3683000" y="4381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岗课融通</a:t>
            </a:r>
            <a:endParaRPr lang="en-US" sz="1100">
              <a:latin typeface="Times New Roman" panose="02020603050405020304" pitchFamily="18" charset="0"/>
              <a:ea typeface="宋体" panose="02010600030101010101" pitchFamily="2" charset="-122"/>
            </a:endParaRPr>
          </a:p>
        </p:txBody>
      </p:sp>
      <p:sp>
        <p:nvSpPr>
          <p:cNvPr id="16" name="AutoShape 16"/>
          <p:cNvSpPr/>
          <p:nvPr/>
        </p:nvSpPr>
        <p:spPr>
          <a:xfrm>
            <a:off x="3683000" y="4889500"/>
            <a:ext cx="2413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深度调研行业头部企业，将真实岗位能力要求拆解为核心能力模块。把企业的生产流程、技术规范和职业素养直接融入课程内容设计，让教学内容与产业一线的人才标准精准匹配。</a:t>
            </a:r>
            <a:endParaRPr lang="en-US" sz="1100">
              <a:latin typeface="Times New Roman" panose="02020603050405020304" pitchFamily="18" charset="0"/>
              <a:ea typeface="宋体" panose="02010600030101010101" pitchFamily="2" charset="-122"/>
            </a:endParaRPr>
          </a:p>
        </p:txBody>
      </p:sp>
      <p:sp>
        <p:nvSpPr>
          <p:cNvPr id="17" name="AutoShape 17"/>
          <p:cNvSpPr/>
          <p:nvPr/>
        </p:nvSpPr>
        <p:spPr>
          <a:xfrm>
            <a:off x="6350000" y="4254500"/>
            <a:ext cx="2667000" cy="2222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8" name="AutoShape 18"/>
          <p:cNvSpPr/>
          <p:nvPr/>
        </p:nvSpPr>
        <p:spPr>
          <a:xfrm>
            <a:off x="6350000" y="4254500"/>
            <a:ext cx="2667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9" name="AutoShape 19"/>
          <p:cNvSpPr/>
          <p:nvPr/>
        </p:nvSpPr>
        <p:spPr>
          <a:xfrm>
            <a:off x="6477000" y="4381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课赛融通</a:t>
            </a:r>
            <a:endParaRPr lang="en-US" sz="1100">
              <a:latin typeface="Times New Roman" panose="02020603050405020304" pitchFamily="18" charset="0"/>
              <a:ea typeface="宋体" panose="02010600030101010101" pitchFamily="2" charset="-122"/>
            </a:endParaRPr>
          </a:p>
        </p:txBody>
      </p:sp>
      <p:sp>
        <p:nvSpPr>
          <p:cNvPr id="20" name="AutoShape 20"/>
          <p:cNvSpPr/>
          <p:nvPr/>
        </p:nvSpPr>
        <p:spPr>
          <a:xfrm>
            <a:off x="6477000" y="4889500"/>
            <a:ext cx="2413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将国家级、行业级技能竞赛的考核标准和实战项目融入实训教学环节。以赛促学、以赛促练，激发学生的创新思维与竞技意识，在高强度的模拟竞赛环境中提升解决复杂工程技术问题的综合能力。</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9144000" y="4254500"/>
            <a:ext cx="2667000" cy="2222500"/>
          </a:xfrm>
          <a:prstGeom prst="roundRect">
            <a:avLst>
              <a:gd name="adj" fmla="val 0"/>
            </a:avLst>
          </a:prstGeom>
          <a:solidFill>
            <a:srgbClr val="FFFFFF">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2" name="AutoShape 22"/>
          <p:cNvSpPr/>
          <p:nvPr/>
        </p:nvSpPr>
        <p:spPr>
          <a:xfrm>
            <a:off x="9144000" y="4254500"/>
            <a:ext cx="2667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3" name="AutoShape 23"/>
          <p:cNvSpPr/>
          <p:nvPr/>
        </p:nvSpPr>
        <p:spPr>
          <a:xfrm>
            <a:off x="9271000" y="4381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课证融通</a:t>
            </a:r>
            <a:endParaRPr lang="en-US" sz="1100">
              <a:latin typeface="Times New Roman" panose="02020603050405020304" pitchFamily="18" charset="0"/>
              <a:ea typeface="宋体" panose="02010600030101010101" pitchFamily="2" charset="-122"/>
            </a:endParaRPr>
          </a:p>
        </p:txBody>
      </p:sp>
      <p:sp>
        <p:nvSpPr>
          <p:cNvPr id="24" name="AutoShape 24"/>
          <p:cNvSpPr/>
          <p:nvPr/>
        </p:nvSpPr>
        <p:spPr>
          <a:xfrm>
            <a:off x="9271000" y="4889500"/>
            <a:ext cx="2413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将1+X职业技能等级证书的考核大纲与核心内容嵌入课程考核体系。实现学习过程与职业资格认证的无缝衔接，学生完成课程即可参加证书考试，“一教双证”提升毕业生的就业竞争力与职业发展潜力。</a:t>
            </a:r>
            <a:endParaRPr lang="en-US" sz="1100">
              <a:latin typeface="Times New Roman" panose="02020603050405020304" pitchFamily="18" charset="0"/>
              <a:ea typeface="宋体" panose="02010600030101010101" pitchFamily="2" charset="-122"/>
            </a:endParaRPr>
          </a:p>
        </p:txBody>
      </p:sp>
      <p:pic>
        <p:nvPicPr>
          <p:cNvPr id="25" name="Picture 3"/>
          <p:cNvPicPr>
            <a:picLocks noChangeAspect="1"/>
          </p:cNvPicPr>
          <p:nvPr/>
        </p:nvPicPr>
        <p:blipFill>
          <a:blip r:embed="rId3"/>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143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七大校企合作模式与“双师型”师资队伍建设</a:t>
            </a:r>
            <a:endParaRPr lang="en-US" sz="1100" dirty="0">
              <a:latin typeface="黑体" panose="02010609060101010101" pitchFamily="49" charset="-122"/>
              <a:ea typeface="黑体" panose="02010609060101010101" pitchFamily="49" charset="-122"/>
            </a:endParaRPr>
          </a:p>
        </p:txBody>
      </p:sp>
      <p:pic>
        <p:nvPicPr>
          <p:cNvPr id="3" name="Picture 3"/>
          <p:cNvPicPr>
            <a:picLocks noChangeAspect="1"/>
          </p:cNvPicPr>
          <p:nvPr/>
        </p:nvPicPr>
        <p:blipFill>
          <a:blip r:embed="rId1"/>
          <a:srcRect t="502" b="502"/>
          <a:stretch>
            <a:fillRect/>
          </a:stretch>
        </p:blipFill>
        <p:spPr>
          <a:xfrm>
            <a:off x="762000" y="1397000"/>
            <a:ext cx="2413000" cy="1651000"/>
          </a:xfrm>
          <a:prstGeom prst="rect">
            <a:avLst/>
          </a:prstGeom>
          <a:noFill/>
          <a:ln w="25400" cap="flat" cmpd="sng">
            <a:noFill/>
            <a:prstDash val="solid"/>
            <a:round/>
          </a:ln>
        </p:spPr>
      </p:pic>
      <p:pic>
        <p:nvPicPr>
          <p:cNvPr id="4" name="Picture 4"/>
          <p:cNvPicPr>
            <a:picLocks noChangeAspect="1"/>
          </p:cNvPicPr>
          <p:nvPr/>
        </p:nvPicPr>
        <p:blipFill>
          <a:blip r:embed="rId2"/>
          <a:srcRect t="4377" b="4377"/>
          <a:stretch>
            <a:fillRect/>
          </a:stretch>
        </p:blipFill>
        <p:spPr>
          <a:xfrm>
            <a:off x="3429000" y="1397000"/>
            <a:ext cx="2413000" cy="1651000"/>
          </a:xfrm>
          <a:prstGeom prst="rect">
            <a:avLst/>
          </a:prstGeom>
          <a:noFill/>
          <a:ln w="25400" cap="flat" cmpd="sng">
            <a:noFill/>
            <a:prstDash val="solid"/>
            <a:round/>
          </a:ln>
        </p:spPr>
      </p:pic>
      <p:sp>
        <p:nvSpPr>
          <p:cNvPr id="5" name="AutoShape 5"/>
          <p:cNvSpPr/>
          <p:nvPr/>
        </p:nvSpPr>
        <p:spPr>
          <a:xfrm>
            <a:off x="6096000" y="1397000"/>
            <a:ext cx="5461000" cy="16510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6" name="AutoShape 6"/>
          <p:cNvSpPr/>
          <p:nvPr/>
        </p:nvSpPr>
        <p:spPr>
          <a:xfrm>
            <a:off x="6096000" y="1397000"/>
            <a:ext cx="50800" cy="16510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7" name="AutoShape 7"/>
          <p:cNvSpPr/>
          <p:nvPr/>
        </p:nvSpPr>
        <p:spPr>
          <a:xfrm>
            <a:off x="6286500" y="1498600"/>
            <a:ext cx="5143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产教深度融合 · 协同育人新范式</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6286500" y="2032000"/>
            <a:ext cx="5143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通过七大核心合作模式打通人才培养全链路，从实训基地共建到就业认证体系落地，实现资源共享、优势互补。同时以“双师型”师资为抓手，推动教育链、人才链与产业链的有机衔接。</a:t>
            </a:r>
            <a:endParaRPr lang="en-US" sz="1100">
              <a:latin typeface="Times New Roman" panose="02020603050405020304" pitchFamily="18" charset="0"/>
              <a:ea typeface="宋体" panose="02010600030101010101" pitchFamily="2" charset="-122"/>
            </a:endParaRPr>
          </a:p>
        </p:txBody>
      </p:sp>
      <p:sp>
        <p:nvSpPr>
          <p:cNvPr id="9" name="AutoShape 9"/>
          <p:cNvSpPr/>
          <p:nvPr/>
        </p:nvSpPr>
        <p:spPr>
          <a:xfrm>
            <a:off x="762000" y="3238500"/>
            <a:ext cx="2603500" cy="1206500"/>
          </a:xfrm>
          <a:prstGeom prst="roundRect">
            <a:avLst>
              <a:gd name="adj" fmla="val 0"/>
            </a:avLst>
          </a:prstGeom>
          <a:solidFill>
            <a:srgbClr val="FFF7ED">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762000" y="3238500"/>
            <a:ext cx="2603500" cy="38100"/>
          </a:xfrm>
          <a:prstGeom prst="roundRect">
            <a:avLst>
              <a:gd name="adj" fmla="val 0"/>
            </a:avLst>
          </a:prstGeom>
          <a:solidFill>
            <a:srgbClr val="FF6A00">
              <a:alpha val="6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825500" y="3340100"/>
            <a:ext cx="2476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共建共享实训基地</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825500" y="3721100"/>
            <a:ext cx="247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引入企业真实设备与技术环境，共建高标准实验室，让学生在校即能接触行业前沿生产工具。</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3467100" y="3238500"/>
            <a:ext cx="2603500" cy="1206500"/>
          </a:xfrm>
          <a:prstGeom prst="roundRect">
            <a:avLst>
              <a:gd name="adj" fmla="val 0"/>
            </a:avLst>
          </a:prstGeom>
          <a:solidFill>
            <a:srgbClr val="FFF7ED">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4" name="AutoShape 14"/>
          <p:cNvSpPr/>
          <p:nvPr/>
        </p:nvSpPr>
        <p:spPr>
          <a:xfrm>
            <a:off x="3467100" y="3238500"/>
            <a:ext cx="2603500" cy="38100"/>
          </a:xfrm>
          <a:prstGeom prst="roundRect">
            <a:avLst>
              <a:gd name="adj" fmla="val 0"/>
            </a:avLst>
          </a:prstGeom>
          <a:solidFill>
            <a:srgbClr val="FF6A00">
              <a:alpha val="6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3530600" y="3340100"/>
            <a:ext cx="2476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共建课程体系</a:t>
            </a:r>
            <a:endParaRPr lang="en-US" sz="1100">
              <a:latin typeface="Times New Roman" panose="02020603050405020304" pitchFamily="18" charset="0"/>
              <a:ea typeface="宋体" panose="02010600030101010101" pitchFamily="2" charset="-122"/>
            </a:endParaRPr>
          </a:p>
        </p:txBody>
      </p:sp>
      <p:sp>
        <p:nvSpPr>
          <p:cNvPr id="16" name="AutoShape 16"/>
          <p:cNvSpPr/>
          <p:nvPr/>
        </p:nvSpPr>
        <p:spPr>
          <a:xfrm>
            <a:off x="3530600" y="3721100"/>
            <a:ext cx="247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将企业岗位标准融入教学大纲，联合开发活页式、工作手册式教材，重构理实一体化课程内容。</a:t>
            </a:r>
            <a:endParaRPr lang="en-US" sz="1100">
              <a:latin typeface="Times New Roman" panose="02020603050405020304" pitchFamily="18" charset="0"/>
              <a:ea typeface="宋体" panose="02010600030101010101" pitchFamily="2" charset="-122"/>
            </a:endParaRPr>
          </a:p>
        </p:txBody>
      </p:sp>
      <p:sp>
        <p:nvSpPr>
          <p:cNvPr id="17" name="AutoShape 17"/>
          <p:cNvSpPr/>
          <p:nvPr/>
        </p:nvSpPr>
        <p:spPr>
          <a:xfrm>
            <a:off x="6172200" y="3238500"/>
            <a:ext cx="2603500" cy="1206500"/>
          </a:xfrm>
          <a:prstGeom prst="roundRect">
            <a:avLst>
              <a:gd name="adj" fmla="val 0"/>
            </a:avLst>
          </a:prstGeom>
          <a:solidFill>
            <a:srgbClr val="FFF7ED">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8" name="AutoShape 18"/>
          <p:cNvSpPr/>
          <p:nvPr/>
        </p:nvSpPr>
        <p:spPr>
          <a:xfrm>
            <a:off x="6172200" y="3238500"/>
            <a:ext cx="2603500" cy="38100"/>
          </a:xfrm>
          <a:prstGeom prst="roundRect">
            <a:avLst>
              <a:gd name="adj" fmla="val 0"/>
            </a:avLst>
          </a:prstGeom>
          <a:solidFill>
            <a:srgbClr val="FF6A00">
              <a:alpha val="6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9" name="AutoShape 19"/>
          <p:cNvSpPr/>
          <p:nvPr/>
        </p:nvSpPr>
        <p:spPr>
          <a:xfrm>
            <a:off x="6235700" y="3340100"/>
            <a:ext cx="2476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共建产业学院</a:t>
            </a:r>
            <a:endParaRPr lang="en-US" sz="1100">
              <a:latin typeface="Times New Roman" panose="02020603050405020304" pitchFamily="18" charset="0"/>
              <a:ea typeface="宋体" panose="02010600030101010101" pitchFamily="2" charset="-122"/>
            </a:endParaRPr>
          </a:p>
        </p:txBody>
      </p:sp>
      <p:sp>
        <p:nvSpPr>
          <p:cNvPr id="20" name="AutoShape 20"/>
          <p:cNvSpPr/>
          <p:nvPr/>
        </p:nvSpPr>
        <p:spPr>
          <a:xfrm>
            <a:off x="6235700" y="3721100"/>
            <a:ext cx="247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专业共建共管，实施现代学徒制培养，围绕企业核心业务需求，定向输送高素质技术技能人才。</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8877300" y="3238500"/>
            <a:ext cx="2603500" cy="1206500"/>
          </a:xfrm>
          <a:prstGeom prst="roundRect">
            <a:avLst>
              <a:gd name="adj" fmla="val 0"/>
            </a:avLst>
          </a:prstGeom>
          <a:solidFill>
            <a:srgbClr val="FFF7ED">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2" name="AutoShape 22"/>
          <p:cNvSpPr/>
          <p:nvPr/>
        </p:nvSpPr>
        <p:spPr>
          <a:xfrm>
            <a:off x="8877300" y="3238500"/>
            <a:ext cx="2603500" cy="38100"/>
          </a:xfrm>
          <a:prstGeom prst="roundRect">
            <a:avLst>
              <a:gd name="adj" fmla="val 0"/>
            </a:avLst>
          </a:prstGeom>
          <a:solidFill>
            <a:srgbClr val="FF6A00">
              <a:alpha val="6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3" name="AutoShape 23"/>
          <p:cNvSpPr/>
          <p:nvPr/>
        </p:nvSpPr>
        <p:spPr>
          <a:xfrm>
            <a:off x="8940800" y="3340100"/>
            <a:ext cx="24765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共建技能竞赛团队</a:t>
            </a:r>
            <a:endParaRPr lang="en-US" sz="1100">
              <a:latin typeface="Times New Roman" panose="02020603050405020304" pitchFamily="18" charset="0"/>
              <a:ea typeface="宋体" panose="02010600030101010101" pitchFamily="2" charset="-122"/>
            </a:endParaRPr>
          </a:p>
        </p:txBody>
      </p:sp>
      <p:sp>
        <p:nvSpPr>
          <p:cNvPr id="24" name="AutoShape 24"/>
          <p:cNvSpPr/>
          <p:nvPr/>
        </p:nvSpPr>
        <p:spPr>
          <a:xfrm>
            <a:off x="8940800" y="3721100"/>
            <a:ext cx="24765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以赛促学、以赛促教，校企联合指导学生参与各类技能大赛，在实战中锤炼解决复杂问题的能力。</a:t>
            </a:r>
            <a:endParaRPr lang="en-US" sz="1100">
              <a:latin typeface="Times New Roman" panose="02020603050405020304" pitchFamily="18" charset="0"/>
              <a:ea typeface="宋体" panose="02010600030101010101" pitchFamily="2" charset="-122"/>
            </a:endParaRPr>
          </a:p>
        </p:txBody>
      </p:sp>
      <p:sp>
        <p:nvSpPr>
          <p:cNvPr id="25" name="AutoShape 25"/>
          <p:cNvSpPr/>
          <p:nvPr/>
        </p:nvSpPr>
        <p:spPr>
          <a:xfrm>
            <a:off x="762000" y="4508500"/>
            <a:ext cx="3556000" cy="1079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6" name="AutoShape 26"/>
          <p:cNvSpPr/>
          <p:nvPr/>
        </p:nvSpPr>
        <p:spPr>
          <a:xfrm>
            <a:off x="762000" y="4508500"/>
            <a:ext cx="3556000" cy="25400"/>
          </a:xfrm>
          <a:prstGeom prst="roundRect">
            <a:avLst>
              <a:gd name="adj" fmla="val 0"/>
            </a:avLst>
          </a:prstGeom>
          <a:solidFill>
            <a:srgbClr val="E5E7E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7" name="AutoShape 27"/>
          <p:cNvSpPr/>
          <p:nvPr/>
        </p:nvSpPr>
        <p:spPr>
          <a:xfrm>
            <a:off x="863600" y="4572000"/>
            <a:ext cx="3365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共建教师企业实践平台</a:t>
            </a:r>
            <a:endParaRPr lang="en-US" sz="1100">
              <a:latin typeface="Times New Roman" panose="02020603050405020304" pitchFamily="18" charset="0"/>
              <a:ea typeface="宋体" panose="02010600030101010101" pitchFamily="2" charset="-122"/>
            </a:endParaRPr>
          </a:p>
        </p:txBody>
      </p:sp>
      <p:sp>
        <p:nvSpPr>
          <p:cNvPr id="28" name="AutoShape 28"/>
          <p:cNvSpPr/>
          <p:nvPr/>
        </p:nvSpPr>
        <p:spPr>
          <a:xfrm>
            <a:off x="863600" y="4953000"/>
            <a:ext cx="336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建立教师轮训机制，常态化下企业锻炼，将一线工程经验转化为教学案例，提升实战教学能力。</a:t>
            </a:r>
            <a:endParaRPr lang="en-US" sz="1100">
              <a:latin typeface="Times New Roman" panose="02020603050405020304" pitchFamily="18" charset="0"/>
              <a:ea typeface="宋体" panose="02010600030101010101" pitchFamily="2" charset="-122"/>
            </a:endParaRPr>
          </a:p>
        </p:txBody>
      </p:sp>
      <p:sp>
        <p:nvSpPr>
          <p:cNvPr id="29" name="AutoShape 29"/>
          <p:cNvSpPr/>
          <p:nvPr/>
        </p:nvSpPr>
        <p:spPr>
          <a:xfrm>
            <a:off x="4445000" y="4508500"/>
            <a:ext cx="3556000" cy="1079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0" name="AutoShape 30"/>
          <p:cNvSpPr/>
          <p:nvPr/>
        </p:nvSpPr>
        <p:spPr>
          <a:xfrm>
            <a:off x="4445000" y="4508500"/>
            <a:ext cx="3556000" cy="25400"/>
          </a:xfrm>
          <a:prstGeom prst="roundRect">
            <a:avLst>
              <a:gd name="adj" fmla="val 0"/>
            </a:avLst>
          </a:prstGeom>
          <a:solidFill>
            <a:srgbClr val="E5E7E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1" name="AutoShape 31"/>
          <p:cNvSpPr/>
          <p:nvPr/>
        </p:nvSpPr>
        <p:spPr>
          <a:xfrm>
            <a:off x="4546600" y="4572000"/>
            <a:ext cx="3365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共建就业推荐体系</a:t>
            </a:r>
            <a:endParaRPr lang="en-US" sz="1100">
              <a:latin typeface="Times New Roman" panose="02020603050405020304" pitchFamily="18" charset="0"/>
              <a:ea typeface="宋体" panose="02010600030101010101" pitchFamily="2" charset="-122"/>
            </a:endParaRPr>
          </a:p>
        </p:txBody>
      </p:sp>
      <p:sp>
        <p:nvSpPr>
          <p:cNvPr id="32" name="AutoShape 32"/>
          <p:cNvSpPr/>
          <p:nvPr/>
        </p:nvSpPr>
        <p:spPr>
          <a:xfrm>
            <a:off x="4546600" y="4953000"/>
            <a:ext cx="336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精准对接企业岗位缺口，开展定制化人才培养，通过实习考核直接输送，打通毕业生高质量就业通道。</a:t>
            </a:r>
            <a:endParaRPr lang="en-US" sz="1100">
              <a:latin typeface="Times New Roman" panose="02020603050405020304" pitchFamily="18" charset="0"/>
              <a:ea typeface="宋体" panose="02010600030101010101" pitchFamily="2" charset="-122"/>
            </a:endParaRPr>
          </a:p>
        </p:txBody>
      </p:sp>
      <p:sp>
        <p:nvSpPr>
          <p:cNvPr id="33" name="AutoShape 33"/>
          <p:cNvSpPr/>
          <p:nvPr/>
        </p:nvSpPr>
        <p:spPr>
          <a:xfrm>
            <a:off x="8128000" y="4508500"/>
            <a:ext cx="3556000" cy="1079500"/>
          </a:xfrm>
          <a:prstGeom prst="roundRect">
            <a:avLst>
              <a:gd name="adj" fmla="val 0"/>
            </a:avLst>
          </a:prstGeom>
          <a:solidFill>
            <a:srgbClr val="F9FAF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4" name="AutoShape 34"/>
          <p:cNvSpPr/>
          <p:nvPr/>
        </p:nvSpPr>
        <p:spPr>
          <a:xfrm>
            <a:off x="8128000" y="4508500"/>
            <a:ext cx="3556000" cy="25400"/>
          </a:xfrm>
          <a:prstGeom prst="roundRect">
            <a:avLst>
              <a:gd name="adj" fmla="val 0"/>
            </a:avLst>
          </a:prstGeom>
          <a:solidFill>
            <a:srgbClr val="E5E7EB">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5" name="AutoShape 35"/>
          <p:cNvSpPr/>
          <p:nvPr/>
        </p:nvSpPr>
        <p:spPr>
          <a:xfrm>
            <a:off x="8229600" y="4572000"/>
            <a:ext cx="3365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共建职业技能认证中心</a:t>
            </a:r>
            <a:endParaRPr lang="en-US" sz="1100">
              <a:latin typeface="Times New Roman" panose="02020603050405020304" pitchFamily="18" charset="0"/>
              <a:ea typeface="宋体" panose="02010600030101010101" pitchFamily="2" charset="-122"/>
            </a:endParaRPr>
          </a:p>
        </p:txBody>
      </p:sp>
      <p:sp>
        <p:nvSpPr>
          <p:cNvPr id="36" name="AutoShape 36"/>
          <p:cNvSpPr/>
          <p:nvPr/>
        </p:nvSpPr>
        <p:spPr>
          <a:xfrm>
            <a:off x="8229600" y="4953000"/>
            <a:ext cx="336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接轨行业职业技能标准，联合开展认证考核，让学生获取“学历证书+职业技能等级证书”双证加持。</a:t>
            </a:r>
            <a:endParaRPr lang="en-US" sz="1100">
              <a:latin typeface="Times New Roman" panose="02020603050405020304" pitchFamily="18" charset="0"/>
              <a:ea typeface="宋体" panose="02010600030101010101" pitchFamily="2" charset="-122"/>
            </a:endParaRPr>
          </a:p>
        </p:txBody>
      </p:sp>
      <p:sp>
        <p:nvSpPr>
          <p:cNvPr id="37" name="AutoShape 37"/>
          <p:cNvSpPr/>
          <p:nvPr/>
        </p:nvSpPr>
        <p:spPr>
          <a:xfrm>
            <a:off x="762000" y="5715000"/>
            <a:ext cx="10922000" cy="1016000"/>
          </a:xfrm>
          <a:prstGeom prst="roundRect">
            <a:avLst>
              <a:gd name="adj" fmla="val 0"/>
            </a:avLst>
          </a:prstGeom>
          <a:solidFill>
            <a:srgbClr val="FF6A00">
              <a:alpha val="6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8" name="AutoShape 38"/>
          <p:cNvSpPr/>
          <p:nvPr/>
        </p:nvSpPr>
        <p:spPr>
          <a:xfrm>
            <a:off x="762000" y="5715000"/>
            <a:ext cx="3632200" cy="1016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9" name="AutoShape 39"/>
          <p:cNvSpPr/>
          <p:nvPr/>
        </p:nvSpPr>
        <p:spPr>
          <a:xfrm>
            <a:off x="889000" y="5778500"/>
            <a:ext cx="3378200" cy="279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教师下企业 · 常态化实践</a:t>
            </a:r>
            <a:endParaRPr lang="en-US" sz="1100">
              <a:latin typeface="Times New Roman" panose="02020603050405020304" pitchFamily="18" charset="0"/>
              <a:ea typeface="宋体" panose="02010600030101010101" pitchFamily="2" charset="-122"/>
            </a:endParaRPr>
          </a:p>
        </p:txBody>
      </p:sp>
      <p:sp>
        <p:nvSpPr>
          <p:cNvPr id="40" name="AutoShape 40"/>
          <p:cNvSpPr/>
          <p:nvPr/>
        </p:nvSpPr>
        <p:spPr>
          <a:xfrm>
            <a:off x="889000" y="6096000"/>
            <a:ext cx="3378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100" b="1"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年选派≥3名教师挂职，积累行业经验，反哺课堂教学</a:t>
            </a:r>
            <a:endParaRPr lang="en-US" sz="1100" b="1" dirty="0">
              <a:latin typeface="Times New Roman" panose="02020603050405020304" pitchFamily="18" charset="0"/>
              <a:ea typeface="宋体" panose="02010600030101010101" pitchFamily="2" charset="-122"/>
            </a:endParaRPr>
          </a:p>
        </p:txBody>
      </p:sp>
      <p:cxnSp>
        <p:nvCxnSpPr>
          <p:cNvPr id="41" name="Connector 41"/>
          <p:cNvCxnSpPr/>
          <p:nvPr/>
        </p:nvCxnSpPr>
        <p:spPr>
          <a:xfrm rot="5346289">
            <a:off x="3987800" y="6216700"/>
            <a:ext cx="812800" cy="12700"/>
          </a:xfrm>
          <a:prstGeom prst="straightConnector1">
            <a:avLst/>
          </a:prstGeom>
          <a:solidFill>
            <a:srgbClr val="DEE0E3">
              <a:alpha val="100000"/>
            </a:srgbClr>
          </a:solidFill>
          <a:ln w="12700" cap="flat" cmpd="sng">
            <a:solidFill>
              <a:srgbClr val="FF6A00">
                <a:alpha val="20000"/>
              </a:srgbClr>
            </a:solidFill>
            <a:prstDash val="solid"/>
            <a:round/>
            <a:headEnd type="none" w="med" len="med"/>
            <a:tailEnd type="none" w="med" len="med"/>
          </a:ln>
        </p:spPr>
      </p:cxnSp>
      <p:sp>
        <p:nvSpPr>
          <p:cNvPr id="42" name="AutoShape 42"/>
          <p:cNvSpPr/>
          <p:nvPr/>
        </p:nvSpPr>
        <p:spPr>
          <a:xfrm>
            <a:off x="4394200" y="5715000"/>
            <a:ext cx="3632200" cy="1016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3" name="AutoShape 43"/>
          <p:cNvSpPr/>
          <p:nvPr/>
        </p:nvSpPr>
        <p:spPr>
          <a:xfrm>
            <a:off x="4521200" y="5778500"/>
            <a:ext cx="3378200" cy="279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专家进校园 · 引智促教</a:t>
            </a:r>
            <a:endParaRPr lang="en-US" sz="1100">
              <a:latin typeface="Times New Roman" panose="02020603050405020304" pitchFamily="18" charset="0"/>
              <a:ea typeface="宋体" panose="02010600030101010101" pitchFamily="2" charset="-122"/>
            </a:endParaRPr>
          </a:p>
        </p:txBody>
      </p:sp>
      <p:sp>
        <p:nvSpPr>
          <p:cNvPr id="44" name="AutoShape 44"/>
          <p:cNvSpPr/>
          <p:nvPr/>
        </p:nvSpPr>
        <p:spPr>
          <a:xfrm>
            <a:off x="4521200" y="6096000"/>
            <a:ext cx="33782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100" b="1"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企业高工担任兼职导师，引入真实案例，强化工程教育</a:t>
            </a:r>
            <a:endParaRPr lang="en-US" sz="1100" b="1" dirty="0">
              <a:latin typeface="Times New Roman" panose="02020603050405020304" pitchFamily="18" charset="0"/>
              <a:ea typeface="宋体" panose="02010600030101010101" pitchFamily="2" charset="-122"/>
            </a:endParaRPr>
          </a:p>
        </p:txBody>
      </p:sp>
      <p:cxnSp>
        <p:nvCxnSpPr>
          <p:cNvPr id="45" name="Connector 45"/>
          <p:cNvCxnSpPr/>
          <p:nvPr/>
        </p:nvCxnSpPr>
        <p:spPr>
          <a:xfrm rot="5346289">
            <a:off x="7620000" y="6216700"/>
            <a:ext cx="812800" cy="12700"/>
          </a:xfrm>
          <a:prstGeom prst="straightConnector1">
            <a:avLst/>
          </a:prstGeom>
          <a:solidFill>
            <a:srgbClr val="DEE0E3">
              <a:alpha val="100000"/>
            </a:srgbClr>
          </a:solidFill>
          <a:ln w="12700" cap="flat" cmpd="sng">
            <a:solidFill>
              <a:srgbClr val="FF6A00">
                <a:alpha val="20000"/>
              </a:srgbClr>
            </a:solidFill>
            <a:prstDash val="solid"/>
            <a:round/>
            <a:headEnd type="none" w="med" len="med"/>
            <a:tailEnd type="none" w="med" len="med"/>
          </a:ln>
        </p:spPr>
      </p:cxnSp>
      <p:sp>
        <p:nvSpPr>
          <p:cNvPr id="46" name="AutoShape 46"/>
          <p:cNvSpPr/>
          <p:nvPr/>
        </p:nvSpPr>
        <p:spPr>
          <a:xfrm>
            <a:off x="8026400" y="5715000"/>
            <a:ext cx="3657600" cy="1016000"/>
          </a:xfrm>
          <a:prstGeom prst="roundRect">
            <a:avLst>
              <a:gd name="adj" fmla="val 0"/>
            </a:avLst>
          </a:prstGeom>
          <a:solidFill>
            <a:srgbClr val="FF6A00">
              <a:alpha val="12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7" name="AutoShape 47"/>
          <p:cNvSpPr/>
          <p:nvPr/>
        </p:nvSpPr>
        <p:spPr>
          <a:xfrm>
            <a:off x="8153400" y="5778500"/>
            <a:ext cx="3403600" cy="2794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C2410C"/>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三年核心目标达成</a:t>
            </a:r>
            <a:endParaRPr lang="en-US" sz="1100">
              <a:latin typeface="Times New Roman" panose="02020603050405020304" pitchFamily="18" charset="0"/>
              <a:ea typeface="宋体" panose="02010600030101010101" pitchFamily="2" charset="-122"/>
            </a:endParaRPr>
          </a:p>
        </p:txBody>
      </p:sp>
      <p:sp>
        <p:nvSpPr>
          <p:cNvPr id="48" name="AutoShape 48"/>
          <p:cNvSpPr/>
          <p:nvPr/>
        </p:nvSpPr>
        <p:spPr>
          <a:xfrm>
            <a:off x="8153400" y="6096000"/>
            <a:ext cx="34036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100" b="0" i="0" u="none" strike="noStrike">
                <a:solidFill>
                  <a:srgbClr val="9A3412"/>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“双师型”教师占比突破</a:t>
            </a:r>
            <a:r>
              <a:rPr lang="en-US" sz="1100" b="1" i="0" u="none" strike="noStrike">
                <a:solidFill>
                  <a:srgbClr val="9A3412"/>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80%</a:t>
            </a:r>
            <a:r>
              <a:rPr lang="en-US" sz="1100" b="0" i="0" u="none" strike="noStrike">
                <a:solidFill>
                  <a:srgbClr val="9A3412"/>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，打造高水平教学创新团队</a:t>
            </a:r>
            <a:endParaRPr lang="en-US" sz="1100">
              <a:latin typeface="Times New Roman" panose="02020603050405020304" pitchFamily="18" charset="0"/>
              <a:ea typeface="宋体" panose="02010600030101010101" pitchFamily="2" charset="-122"/>
            </a:endParaRPr>
          </a:p>
        </p:txBody>
      </p:sp>
      <p:pic>
        <p:nvPicPr>
          <p:cNvPr id="49" name="Picture 3"/>
          <p:cNvPicPr>
            <a:picLocks noChangeAspect="1"/>
          </p:cNvPicPr>
          <p:nvPr/>
        </p:nvPicPr>
        <p:blipFill>
          <a:blip r:embed="rId3"/>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1397000"/>
            <a:ext cx="3175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06</a:t>
            </a:r>
            <a:endParaRPr lang="en-US" sz="1100">
              <a:latin typeface="Times New Roman" panose="02020603050405020304" pitchFamily="18" charset="0"/>
              <a:ea typeface="宋体" panose="02010600030101010101" pitchFamily="2" charset="-122"/>
            </a:endParaRPr>
          </a:p>
        </p:txBody>
      </p:sp>
      <p:sp>
        <p:nvSpPr>
          <p:cNvPr id="4" name="AutoShape 4"/>
          <p:cNvSpPr/>
          <p:nvPr/>
        </p:nvSpPr>
        <p:spPr>
          <a:xfrm>
            <a:off x="1016000" y="2794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项目实施保障与预算</a:t>
            </a:r>
            <a:endParaRPr lang="en-US" sz="1100">
              <a:latin typeface="Times New Roman" panose="02020603050405020304" pitchFamily="18" charset="0"/>
              <a:ea typeface="宋体" panose="02010600030101010101"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79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六大保障机制与项目预算</a:t>
            </a:r>
            <a:endParaRPr lang="en-US" sz="1100" dirty="0">
              <a:latin typeface="黑体" panose="02010609060101010101" pitchFamily="49" charset="-122"/>
              <a:ea typeface="黑体" panose="02010609060101010101" pitchFamily="49" charset="-122"/>
            </a:endParaRPr>
          </a:p>
        </p:txBody>
      </p:sp>
      <p:sp>
        <p:nvSpPr>
          <p:cNvPr id="3" name="AutoShape 3"/>
          <p:cNvSpPr/>
          <p:nvPr/>
        </p:nvSpPr>
        <p:spPr>
          <a:xfrm>
            <a:off x="762000" y="1397000"/>
            <a:ext cx="3492500" cy="1587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4" name="AutoShape 4"/>
          <p:cNvSpPr/>
          <p:nvPr/>
        </p:nvSpPr>
        <p:spPr>
          <a:xfrm>
            <a:off x="762000" y="1397000"/>
            <a:ext cx="3492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5" name="AutoShape 5"/>
          <p:cNvSpPr/>
          <p:nvPr/>
        </p:nvSpPr>
        <p:spPr>
          <a:xfrm>
            <a:off x="889000" y="1549400"/>
            <a:ext cx="457200" cy="4572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9800" y="1600200"/>
            <a:ext cx="355600" cy="355600"/>
          </a:xfrm>
          <a:prstGeom prst="rect">
            <a:avLst/>
          </a:prstGeom>
        </p:spPr>
      </p:pic>
      <p:sp>
        <p:nvSpPr>
          <p:cNvPr id="7" name="AutoShape 7"/>
          <p:cNvSpPr/>
          <p:nvPr/>
        </p:nvSpPr>
        <p:spPr>
          <a:xfrm>
            <a:off x="1460500" y="15494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组织保障</a:t>
            </a:r>
            <a:endParaRPr lang="en-US" sz="1100">
              <a:latin typeface="Times New Roman" panose="02020603050405020304" pitchFamily="18" charset="0"/>
              <a:ea typeface="宋体" panose="02010600030101010101" pitchFamily="2" charset="-122"/>
            </a:endParaRPr>
          </a:p>
        </p:txBody>
      </p:sp>
      <p:sp>
        <p:nvSpPr>
          <p:cNvPr id="8" name="AutoShape 8"/>
          <p:cNvSpPr/>
          <p:nvPr/>
        </p:nvSpPr>
        <p:spPr>
          <a:xfrm>
            <a:off x="889000" y="2095500"/>
            <a:ext cx="3238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成立联合项目组统筹推进，明确各方职责与协作流程，打破沟通壁垒，保障项目从启动到落地的高效协同与稳步执行。</a:t>
            </a:r>
            <a:endParaRPr lang="en-US" sz="1100">
              <a:latin typeface="Times New Roman" panose="02020603050405020304" pitchFamily="18" charset="0"/>
              <a:ea typeface="宋体" panose="02010600030101010101" pitchFamily="2" charset="-122"/>
            </a:endParaRPr>
          </a:p>
        </p:txBody>
      </p:sp>
      <p:sp>
        <p:nvSpPr>
          <p:cNvPr id="9" name="AutoShape 9"/>
          <p:cNvSpPr/>
          <p:nvPr/>
        </p:nvSpPr>
        <p:spPr>
          <a:xfrm>
            <a:off x="4445000" y="1397000"/>
            <a:ext cx="3492500" cy="1587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4445000" y="1397000"/>
            <a:ext cx="3492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4572000" y="1549400"/>
            <a:ext cx="457200" cy="4572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2800" y="1600200"/>
            <a:ext cx="355600" cy="355600"/>
          </a:xfrm>
          <a:prstGeom prst="rect">
            <a:avLst/>
          </a:prstGeom>
        </p:spPr>
      </p:pic>
      <p:sp>
        <p:nvSpPr>
          <p:cNvPr id="13" name="AutoShape 13"/>
          <p:cNvSpPr/>
          <p:nvPr/>
        </p:nvSpPr>
        <p:spPr>
          <a:xfrm>
            <a:off x="5143500" y="15494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设备保障</a:t>
            </a:r>
            <a:endParaRPr lang="en-US" sz="1100">
              <a:latin typeface="Times New Roman" panose="02020603050405020304" pitchFamily="18" charset="0"/>
              <a:ea typeface="宋体" panose="02010600030101010101" pitchFamily="2" charset="-122"/>
            </a:endParaRPr>
          </a:p>
        </p:txBody>
      </p:sp>
      <p:sp>
        <p:nvSpPr>
          <p:cNvPr id="14" name="AutoShape 14"/>
          <p:cNvSpPr/>
          <p:nvPr/>
        </p:nvSpPr>
        <p:spPr>
          <a:xfrm>
            <a:off x="4572000" y="2095500"/>
            <a:ext cx="3238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企业提供核心设备3年免费质保，搭配终身技术支持服务，建立7×24小时响应机制，确保硬件设施稳定运行无后顾之忧。</a:t>
            </a:r>
            <a:endParaRPr lang="en-US" sz="1100">
              <a:latin typeface="Times New Roman" panose="02020603050405020304" pitchFamily="18" charset="0"/>
              <a:ea typeface="宋体" panose="02010600030101010101" pitchFamily="2" charset="-122"/>
            </a:endParaRPr>
          </a:p>
        </p:txBody>
      </p:sp>
      <p:sp>
        <p:nvSpPr>
          <p:cNvPr id="15" name="AutoShape 15"/>
          <p:cNvSpPr/>
          <p:nvPr/>
        </p:nvSpPr>
        <p:spPr>
          <a:xfrm>
            <a:off x="8128000" y="1397000"/>
            <a:ext cx="3492500" cy="1587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6" name="AutoShape 16"/>
          <p:cNvSpPr/>
          <p:nvPr/>
        </p:nvSpPr>
        <p:spPr>
          <a:xfrm>
            <a:off x="8128000" y="1397000"/>
            <a:ext cx="3492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7" name="AutoShape 17"/>
          <p:cNvSpPr/>
          <p:nvPr/>
        </p:nvSpPr>
        <p:spPr>
          <a:xfrm>
            <a:off x="8255000" y="1549400"/>
            <a:ext cx="457200" cy="4572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05800" y="1600200"/>
            <a:ext cx="355600" cy="355600"/>
          </a:xfrm>
          <a:prstGeom prst="rect">
            <a:avLst/>
          </a:prstGeom>
        </p:spPr>
      </p:pic>
      <p:sp>
        <p:nvSpPr>
          <p:cNvPr id="19" name="AutoShape 19"/>
          <p:cNvSpPr/>
          <p:nvPr/>
        </p:nvSpPr>
        <p:spPr>
          <a:xfrm>
            <a:off x="8826500" y="15494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师资保障</a:t>
            </a:r>
            <a:endParaRPr lang="en-US" sz="1100">
              <a:latin typeface="Times New Roman" panose="02020603050405020304" pitchFamily="18" charset="0"/>
              <a:ea typeface="宋体" panose="02010600030101010101" pitchFamily="2" charset="-122"/>
            </a:endParaRPr>
          </a:p>
        </p:txBody>
      </p:sp>
      <p:sp>
        <p:nvSpPr>
          <p:cNvPr id="20" name="AutoShape 20"/>
          <p:cNvSpPr/>
          <p:nvPr/>
        </p:nvSpPr>
        <p:spPr>
          <a:xfrm>
            <a:off x="8255000" y="2095500"/>
            <a:ext cx="3238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构建“培训+实践”双轨机制，定期选派教师驻企跟岗锻炼，引入企业工程师参与教学，打造兼具理论与实战能力的师资团队。</a:t>
            </a:r>
            <a:endParaRPr lang="en-US" sz="1100">
              <a:latin typeface="Times New Roman" panose="02020603050405020304" pitchFamily="18" charset="0"/>
              <a:ea typeface="宋体" panose="02010600030101010101" pitchFamily="2" charset="-122"/>
            </a:endParaRPr>
          </a:p>
        </p:txBody>
      </p:sp>
      <p:sp>
        <p:nvSpPr>
          <p:cNvPr id="21" name="AutoShape 21"/>
          <p:cNvSpPr/>
          <p:nvPr/>
        </p:nvSpPr>
        <p:spPr>
          <a:xfrm>
            <a:off x="762000" y="3111500"/>
            <a:ext cx="3492500" cy="1587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22" name="AutoShape 22"/>
          <p:cNvSpPr/>
          <p:nvPr/>
        </p:nvSpPr>
        <p:spPr>
          <a:xfrm>
            <a:off x="762000" y="3111500"/>
            <a:ext cx="3492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3" name="AutoShape 23"/>
          <p:cNvSpPr/>
          <p:nvPr/>
        </p:nvSpPr>
        <p:spPr>
          <a:xfrm>
            <a:off x="889000" y="3263900"/>
            <a:ext cx="457200" cy="4572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39800" y="3314700"/>
            <a:ext cx="355600" cy="355600"/>
          </a:xfrm>
          <a:prstGeom prst="rect">
            <a:avLst/>
          </a:prstGeom>
        </p:spPr>
      </p:pic>
      <p:sp>
        <p:nvSpPr>
          <p:cNvPr id="25" name="AutoShape 25"/>
          <p:cNvSpPr/>
          <p:nvPr/>
        </p:nvSpPr>
        <p:spPr>
          <a:xfrm>
            <a:off x="1460500" y="32639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资源保障</a:t>
            </a:r>
            <a:endParaRPr lang="en-US" sz="1100">
              <a:latin typeface="Times New Roman" panose="02020603050405020304" pitchFamily="18" charset="0"/>
              <a:ea typeface="宋体" panose="02010600030101010101" pitchFamily="2" charset="-122"/>
            </a:endParaRPr>
          </a:p>
        </p:txBody>
      </p:sp>
      <p:sp>
        <p:nvSpPr>
          <p:cNvPr id="26" name="AutoShape 26"/>
          <p:cNvSpPr/>
          <p:nvPr/>
        </p:nvSpPr>
        <p:spPr>
          <a:xfrm>
            <a:off x="889000" y="3810000"/>
            <a:ext cx="3238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开放企业核心技术案例库，校企共同开发适配教学场景的课程体系与实训项目，将真实产业资源转化为优质教学资源。</a:t>
            </a:r>
            <a:endParaRPr lang="en-US" sz="1100">
              <a:latin typeface="Times New Roman" panose="02020603050405020304" pitchFamily="18" charset="0"/>
              <a:ea typeface="宋体" panose="02010600030101010101" pitchFamily="2" charset="-122"/>
            </a:endParaRPr>
          </a:p>
        </p:txBody>
      </p:sp>
      <p:sp>
        <p:nvSpPr>
          <p:cNvPr id="27" name="AutoShape 27"/>
          <p:cNvSpPr/>
          <p:nvPr/>
        </p:nvSpPr>
        <p:spPr>
          <a:xfrm>
            <a:off x="4445000" y="3111500"/>
            <a:ext cx="3492500" cy="1587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28" name="AutoShape 28"/>
          <p:cNvSpPr/>
          <p:nvPr/>
        </p:nvSpPr>
        <p:spPr>
          <a:xfrm>
            <a:off x="4445000" y="3111500"/>
            <a:ext cx="3492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9" name="AutoShape 29"/>
          <p:cNvSpPr/>
          <p:nvPr/>
        </p:nvSpPr>
        <p:spPr>
          <a:xfrm>
            <a:off x="4572000" y="3263900"/>
            <a:ext cx="457200" cy="4572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30" name="Picture 3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22800" y="3314700"/>
            <a:ext cx="355600" cy="355600"/>
          </a:xfrm>
          <a:prstGeom prst="rect">
            <a:avLst/>
          </a:prstGeom>
        </p:spPr>
      </p:pic>
      <p:sp>
        <p:nvSpPr>
          <p:cNvPr id="31" name="AutoShape 31"/>
          <p:cNvSpPr/>
          <p:nvPr/>
        </p:nvSpPr>
        <p:spPr>
          <a:xfrm>
            <a:off x="5143500" y="32639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制度保障</a:t>
            </a:r>
            <a:endParaRPr lang="en-US" sz="1100">
              <a:latin typeface="Times New Roman" panose="02020603050405020304" pitchFamily="18" charset="0"/>
              <a:ea typeface="宋体" panose="02010600030101010101" pitchFamily="2" charset="-122"/>
            </a:endParaRPr>
          </a:p>
        </p:txBody>
      </p:sp>
      <p:sp>
        <p:nvSpPr>
          <p:cNvPr id="32" name="AutoShape 32"/>
          <p:cNvSpPr/>
          <p:nvPr/>
        </p:nvSpPr>
        <p:spPr>
          <a:xfrm>
            <a:off x="4572000" y="3810000"/>
            <a:ext cx="3238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签署3年期深度战略合作协议，以制度形式固化合作框架，明确利益分配、成果归属与违约责任，保障合作长期稳定。</a:t>
            </a:r>
            <a:endParaRPr lang="en-US" sz="1100">
              <a:latin typeface="Times New Roman" panose="02020603050405020304" pitchFamily="18" charset="0"/>
              <a:ea typeface="宋体" panose="02010600030101010101" pitchFamily="2" charset="-122"/>
            </a:endParaRPr>
          </a:p>
        </p:txBody>
      </p:sp>
      <p:sp>
        <p:nvSpPr>
          <p:cNvPr id="33" name="AutoShape 33"/>
          <p:cNvSpPr/>
          <p:nvPr/>
        </p:nvSpPr>
        <p:spPr>
          <a:xfrm>
            <a:off x="8128000" y="3111500"/>
            <a:ext cx="3492500" cy="1587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34" name="AutoShape 34"/>
          <p:cNvSpPr/>
          <p:nvPr/>
        </p:nvSpPr>
        <p:spPr>
          <a:xfrm>
            <a:off x="8128000" y="3111500"/>
            <a:ext cx="34925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5" name="AutoShape 35"/>
          <p:cNvSpPr/>
          <p:nvPr/>
        </p:nvSpPr>
        <p:spPr>
          <a:xfrm>
            <a:off x="8255000" y="3263900"/>
            <a:ext cx="457200" cy="457200"/>
          </a:xfrm>
          <a:prstGeom prst="roundRect">
            <a:avLst>
              <a:gd name="adj" fmla="val 0"/>
            </a:avLst>
          </a:prstGeom>
          <a:solidFill>
            <a:srgbClr val="FF6A00">
              <a:alpha val="10000"/>
            </a:srgbClr>
          </a:solidFill>
          <a:ln w="25400" cap="flat" cmpd="sng">
            <a:noFill/>
            <a:prstDash val="solid"/>
            <a:round/>
          </a:ln>
        </p:spPr>
        <p:txBody>
          <a:bodyPr vert="horz" wrap="square" lIns="63500" tIns="63500" rIns="63500" bIns="63500" rtlCol="0" anchor="ctr"/>
          <a:lstStyle/>
          <a:p>
            <a:pPr algn="ctr">
              <a:lnSpc>
                <a:spcPct val="150000"/>
              </a:lnSpc>
              <a:defRPr/>
            </a:pPr>
          </a:p>
        </p:txBody>
      </p:sp>
      <p:pic>
        <p:nvPicPr>
          <p:cNvPr id="36" name="Picture 3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05800" y="3314700"/>
            <a:ext cx="355600" cy="355600"/>
          </a:xfrm>
          <a:prstGeom prst="rect">
            <a:avLst/>
          </a:prstGeom>
        </p:spPr>
      </p:pic>
      <p:sp>
        <p:nvSpPr>
          <p:cNvPr id="37" name="AutoShape 37"/>
          <p:cNvSpPr/>
          <p:nvPr/>
        </p:nvSpPr>
        <p:spPr>
          <a:xfrm>
            <a:off x="8826500" y="3263900"/>
            <a:ext cx="266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风险防控</a:t>
            </a:r>
            <a:endParaRPr lang="en-US" sz="1100">
              <a:latin typeface="Times New Roman" panose="02020603050405020304" pitchFamily="18" charset="0"/>
              <a:ea typeface="宋体" panose="02010600030101010101" pitchFamily="2" charset="-122"/>
            </a:endParaRPr>
          </a:p>
        </p:txBody>
      </p:sp>
      <p:sp>
        <p:nvSpPr>
          <p:cNvPr id="38" name="AutoShape 38"/>
          <p:cNvSpPr/>
          <p:nvPr/>
        </p:nvSpPr>
        <p:spPr>
          <a:xfrm>
            <a:off x="8255000" y="3810000"/>
            <a:ext cx="3238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全维度排查资金、技术、实施与合作风险，制定分级响应预案，建立月度风险复盘机制，动态化解潜在问题，护航项目目标达成。</a:t>
            </a:r>
            <a:endParaRPr lang="en-US" sz="1100">
              <a:latin typeface="Times New Roman" panose="02020603050405020304" pitchFamily="18" charset="0"/>
              <a:ea typeface="宋体" panose="02010600030101010101" pitchFamily="2" charset="-122"/>
            </a:endParaRPr>
          </a:p>
        </p:txBody>
      </p:sp>
      <p:sp>
        <p:nvSpPr>
          <p:cNvPr id="39" name="AutoShape 39"/>
          <p:cNvSpPr/>
          <p:nvPr/>
        </p:nvSpPr>
        <p:spPr>
          <a:xfrm>
            <a:off x="762000" y="4953000"/>
            <a:ext cx="10858500" cy="16510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0" name="AutoShape 40"/>
          <p:cNvSpPr/>
          <p:nvPr/>
        </p:nvSpPr>
        <p:spPr>
          <a:xfrm>
            <a:off x="889000" y="5105400"/>
            <a:ext cx="5207000" cy="482600"/>
          </a:xfrm>
          <a:prstGeom prst="roundRect">
            <a:avLst>
              <a:gd name="adj" fmla="val 0"/>
            </a:avLst>
          </a:prstGeom>
          <a:solidFill>
            <a:srgbClr val="FF6A00">
              <a:alpha val="15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1" name="AutoShape 41"/>
          <p:cNvSpPr/>
          <p:nvPr/>
        </p:nvSpPr>
        <p:spPr>
          <a:xfrm>
            <a:off x="952500" y="5118100"/>
            <a:ext cx="508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项目总预算建议：210 - 580 万元</a:t>
            </a:r>
            <a:endParaRPr lang="en-US" sz="1100">
              <a:latin typeface="Times New Roman" panose="02020603050405020304" pitchFamily="18" charset="0"/>
              <a:ea typeface="宋体" panose="02010600030101010101" pitchFamily="2" charset="-122"/>
            </a:endParaRPr>
          </a:p>
        </p:txBody>
      </p:sp>
      <p:sp>
        <p:nvSpPr>
          <p:cNvPr id="42" name="AutoShape 42"/>
          <p:cNvSpPr/>
          <p:nvPr/>
        </p:nvSpPr>
        <p:spPr>
          <a:xfrm>
            <a:off x="889000" y="5651500"/>
            <a:ext cx="5207000" cy="889000"/>
          </a:xfrm>
          <a:prstGeom prst="roundRect">
            <a:avLst>
              <a:gd name="adj" fmla="val 0"/>
            </a:avLst>
          </a:prstGeom>
          <a:solidFill>
            <a:srgbClr val="FFFFFF">
              <a:alpha val="7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3" name="AutoShape 43"/>
          <p:cNvSpPr/>
          <p:nvPr/>
        </p:nvSpPr>
        <p:spPr>
          <a:xfrm>
            <a:off x="952500" y="5689600"/>
            <a:ext cx="5080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采用“财政+企业+学校+社会”四维资金组合：财政专项拨款承担60%主力资金，企业投入25%协同支持，学校自筹10%配套落实，剩余5%通过社会服务收益闭环反哺，构建可持续的资金保障体系。</a:t>
            </a:r>
            <a:endParaRPr lang="en-US" sz="1100">
              <a:latin typeface="Times New Roman" panose="02020603050405020304" pitchFamily="18" charset="0"/>
              <a:ea typeface="宋体" panose="02010600030101010101" pitchFamily="2" charset="-122"/>
            </a:endParaRPr>
          </a:p>
        </p:txBody>
      </p:sp>
      <p:cxnSp>
        <p:nvCxnSpPr>
          <p:cNvPr id="44" name="Connector 44"/>
          <p:cNvCxnSpPr/>
          <p:nvPr/>
        </p:nvCxnSpPr>
        <p:spPr>
          <a:xfrm rot="5367260">
            <a:off x="5556250" y="5803930"/>
            <a:ext cx="1333500" cy="12700"/>
          </a:xfrm>
          <a:prstGeom prst="straightConnector1">
            <a:avLst/>
          </a:prstGeom>
          <a:solidFill>
            <a:srgbClr val="DEE0E3">
              <a:alpha val="100000"/>
            </a:srgbClr>
          </a:solidFill>
          <a:ln w="12700" cap="flat" cmpd="sng">
            <a:solidFill>
              <a:srgbClr val="FF6A00">
                <a:alpha val="30000"/>
              </a:srgbClr>
            </a:solidFill>
            <a:prstDash val="solid"/>
            <a:round/>
            <a:headEnd type="none" w="med" len="med"/>
            <a:tailEnd type="none" w="med" len="med"/>
          </a:ln>
        </p:spPr>
      </p:cxnSp>
      <p:sp>
        <p:nvSpPr>
          <p:cNvPr id="45" name="AutoShape 45"/>
          <p:cNvSpPr/>
          <p:nvPr/>
        </p:nvSpPr>
        <p:spPr>
          <a:xfrm>
            <a:off x="6350000" y="5105400"/>
            <a:ext cx="1752600" cy="1460500"/>
          </a:xfrm>
          <a:prstGeom prst="roundRect">
            <a:avLst>
              <a:gd name="adj" fmla="val 0"/>
            </a:avLst>
          </a:prstGeom>
          <a:solidFill>
            <a:srgbClr val="FFFFFF">
              <a:alpha val="100000"/>
            </a:srgbClr>
          </a:solidFill>
          <a:ln w="12700" cap="flat" cmpd="sng">
            <a:solidFill>
              <a:srgbClr val="FF6A00">
                <a:alpha val="20000"/>
              </a:srgbClr>
            </a:solidFill>
            <a:prstDash val="solid"/>
            <a:round/>
          </a:ln>
        </p:spPr>
        <p:txBody>
          <a:bodyPr vert="horz" wrap="square" lIns="63500" tIns="63500" rIns="63500" bIns="63500" rtlCol="0" anchor="ctr"/>
          <a:lstStyle/>
          <a:p>
            <a:pPr algn="ctr">
              <a:lnSpc>
                <a:spcPct val="150000"/>
              </a:lnSpc>
              <a:defRPr/>
            </a:pPr>
          </a:p>
        </p:txBody>
      </p:sp>
      <p:sp>
        <p:nvSpPr>
          <p:cNvPr id="46" name="AutoShape 46"/>
          <p:cNvSpPr/>
          <p:nvPr/>
        </p:nvSpPr>
        <p:spPr>
          <a:xfrm>
            <a:off x="6413500" y="5168900"/>
            <a:ext cx="16256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第一年 · 启动期</a:t>
            </a:r>
            <a:endParaRPr lang="en-US" sz="1100">
              <a:latin typeface="Times New Roman" panose="02020603050405020304" pitchFamily="18" charset="0"/>
              <a:ea typeface="宋体" panose="02010600030101010101" pitchFamily="2" charset="-122"/>
            </a:endParaRPr>
          </a:p>
        </p:txBody>
      </p:sp>
      <p:sp>
        <p:nvSpPr>
          <p:cNvPr id="47" name="AutoShape 47"/>
          <p:cNvSpPr/>
          <p:nvPr/>
        </p:nvSpPr>
        <p:spPr>
          <a:xfrm>
            <a:off x="6413500" y="5524500"/>
            <a:ext cx="16256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30-80万</a:t>
            </a:r>
            <a:endParaRPr lang="en-US" sz="1100">
              <a:latin typeface="Times New Roman" panose="02020603050405020304" pitchFamily="18" charset="0"/>
              <a:ea typeface="宋体" panose="02010600030101010101" pitchFamily="2" charset="-122"/>
            </a:endParaRPr>
          </a:p>
        </p:txBody>
      </p:sp>
      <p:sp>
        <p:nvSpPr>
          <p:cNvPr id="48" name="AutoShape 48"/>
          <p:cNvSpPr/>
          <p:nvPr/>
        </p:nvSpPr>
        <p:spPr>
          <a:xfrm>
            <a:off x="6413500" y="5905500"/>
            <a:ext cx="1625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1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完成基础建设与首批试点落地，打通核心流程</a:t>
            </a:r>
            <a:endParaRPr lang="en-US" sz="1100">
              <a:latin typeface="Times New Roman" panose="02020603050405020304" pitchFamily="18" charset="0"/>
              <a:ea typeface="宋体" panose="02010600030101010101" pitchFamily="2" charset="-122"/>
            </a:endParaRPr>
          </a:p>
        </p:txBody>
      </p:sp>
      <p:sp>
        <p:nvSpPr>
          <p:cNvPr id="49" name="AutoShape 49"/>
          <p:cNvSpPr/>
          <p:nvPr/>
        </p:nvSpPr>
        <p:spPr>
          <a:xfrm>
            <a:off x="8166100" y="5105400"/>
            <a:ext cx="1752600" cy="1460500"/>
          </a:xfrm>
          <a:prstGeom prst="roundRect">
            <a:avLst>
              <a:gd name="adj" fmla="val 0"/>
            </a:avLst>
          </a:prstGeom>
          <a:solidFill>
            <a:srgbClr val="FFFFFF">
              <a:alpha val="100000"/>
            </a:srgbClr>
          </a:solidFill>
          <a:ln w="12700" cap="flat" cmpd="sng">
            <a:solidFill>
              <a:srgbClr val="FF6A00">
                <a:alpha val="20000"/>
              </a:srgbClr>
            </a:solidFill>
            <a:prstDash val="solid"/>
            <a:round/>
          </a:ln>
        </p:spPr>
        <p:txBody>
          <a:bodyPr vert="horz" wrap="square" lIns="63500" tIns="63500" rIns="63500" bIns="63500" rtlCol="0" anchor="ctr"/>
          <a:lstStyle/>
          <a:p>
            <a:pPr algn="ctr">
              <a:lnSpc>
                <a:spcPct val="150000"/>
              </a:lnSpc>
              <a:defRPr/>
            </a:pPr>
          </a:p>
        </p:txBody>
      </p:sp>
      <p:sp>
        <p:nvSpPr>
          <p:cNvPr id="50" name="AutoShape 50"/>
          <p:cNvSpPr/>
          <p:nvPr/>
        </p:nvSpPr>
        <p:spPr>
          <a:xfrm>
            <a:off x="8229600" y="5168900"/>
            <a:ext cx="16256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第二年 · 拓展期</a:t>
            </a:r>
            <a:endParaRPr lang="en-US" sz="1100">
              <a:latin typeface="Times New Roman" panose="02020603050405020304" pitchFamily="18" charset="0"/>
              <a:ea typeface="宋体" panose="02010600030101010101" pitchFamily="2" charset="-122"/>
            </a:endParaRPr>
          </a:p>
        </p:txBody>
      </p:sp>
      <p:sp>
        <p:nvSpPr>
          <p:cNvPr id="51" name="AutoShape 51"/>
          <p:cNvSpPr/>
          <p:nvPr/>
        </p:nvSpPr>
        <p:spPr>
          <a:xfrm>
            <a:off x="8229600" y="5524500"/>
            <a:ext cx="16256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80-200万</a:t>
            </a:r>
            <a:endParaRPr lang="en-US" sz="1100">
              <a:latin typeface="Times New Roman" panose="02020603050405020304" pitchFamily="18" charset="0"/>
              <a:ea typeface="宋体" panose="02010600030101010101" pitchFamily="2" charset="-122"/>
            </a:endParaRPr>
          </a:p>
        </p:txBody>
      </p:sp>
      <p:sp>
        <p:nvSpPr>
          <p:cNvPr id="52" name="AutoShape 52"/>
          <p:cNvSpPr/>
          <p:nvPr/>
        </p:nvSpPr>
        <p:spPr>
          <a:xfrm>
            <a:off x="8229600" y="5905500"/>
            <a:ext cx="1625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1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扩大应用规模，深化技术融合与场景适配</a:t>
            </a:r>
            <a:endParaRPr lang="en-US" sz="1100">
              <a:latin typeface="Times New Roman" panose="02020603050405020304" pitchFamily="18" charset="0"/>
              <a:ea typeface="宋体" panose="02010600030101010101" pitchFamily="2" charset="-122"/>
            </a:endParaRPr>
          </a:p>
        </p:txBody>
      </p:sp>
      <p:sp>
        <p:nvSpPr>
          <p:cNvPr id="53" name="AutoShape 53"/>
          <p:cNvSpPr/>
          <p:nvPr/>
        </p:nvSpPr>
        <p:spPr>
          <a:xfrm>
            <a:off x="9842500" y="5105400"/>
            <a:ext cx="1752600" cy="1460500"/>
          </a:xfrm>
          <a:prstGeom prst="roundRect">
            <a:avLst>
              <a:gd name="adj" fmla="val 0"/>
            </a:avLst>
          </a:prstGeom>
          <a:solidFill>
            <a:srgbClr val="FFFFFF">
              <a:alpha val="100000"/>
            </a:srgbClr>
          </a:solidFill>
          <a:ln w="12700" cap="flat" cmpd="sng">
            <a:solidFill>
              <a:srgbClr val="FF6A00">
                <a:alpha val="20000"/>
              </a:srgbClr>
            </a:solidFill>
            <a:prstDash val="solid"/>
            <a:round/>
          </a:ln>
        </p:spPr>
        <p:txBody>
          <a:bodyPr vert="horz" wrap="square" lIns="63500" tIns="63500" rIns="63500" bIns="63500" rtlCol="0" anchor="ctr"/>
          <a:lstStyle/>
          <a:p>
            <a:pPr algn="ctr">
              <a:lnSpc>
                <a:spcPct val="150000"/>
              </a:lnSpc>
              <a:defRPr/>
            </a:pPr>
          </a:p>
        </p:txBody>
      </p:sp>
      <p:sp>
        <p:nvSpPr>
          <p:cNvPr id="54" name="AutoShape 54"/>
          <p:cNvSpPr/>
          <p:nvPr/>
        </p:nvSpPr>
        <p:spPr>
          <a:xfrm>
            <a:off x="9906000" y="5168900"/>
            <a:ext cx="1625600" cy="3048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第三年 · 成熟期</a:t>
            </a:r>
            <a:endParaRPr lang="en-US" sz="1100">
              <a:latin typeface="Times New Roman" panose="02020603050405020304" pitchFamily="18" charset="0"/>
              <a:ea typeface="宋体" panose="02010600030101010101" pitchFamily="2" charset="-122"/>
            </a:endParaRPr>
          </a:p>
        </p:txBody>
      </p:sp>
      <p:sp>
        <p:nvSpPr>
          <p:cNvPr id="55" name="AutoShape 55"/>
          <p:cNvSpPr/>
          <p:nvPr/>
        </p:nvSpPr>
        <p:spPr>
          <a:xfrm>
            <a:off x="9906000" y="5524500"/>
            <a:ext cx="16256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100-300万</a:t>
            </a:r>
            <a:endParaRPr lang="en-US" sz="1100">
              <a:latin typeface="Times New Roman" panose="02020603050405020304" pitchFamily="18" charset="0"/>
              <a:ea typeface="宋体" panose="02010600030101010101" pitchFamily="2" charset="-122"/>
            </a:endParaRPr>
          </a:p>
        </p:txBody>
      </p:sp>
      <p:sp>
        <p:nvSpPr>
          <p:cNvPr id="56" name="AutoShape 56"/>
          <p:cNvSpPr/>
          <p:nvPr/>
        </p:nvSpPr>
        <p:spPr>
          <a:xfrm>
            <a:off x="9906000" y="5905500"/>
            <a:ext cx="16256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1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全面推广实施，推动成果转化与价值变现</a:t>
            </a:r>
            <a:endParaRPr lang="en-US" sz="1100">
              <a:latin typeface="Times New Roman" panose="02020603050405020304" pitchFamily="18" charset="0"/>
              <a:ea typeface="宋体" panose="02010600030101010101" pitchFamily="2" charset="-122"/>
            </a:endParaRPr>
          </a:p>
        </p:txBody>
      </p:sp>
      <p:pic>
        <p:nvPicPr>
          <p:cNvPr id="57" name="Picture 3"/>
          <p:cNvPicPr>
            <a:picLocks noChangeAspect="1"/>
          </p:cNvPicPr>
          <p:nvPr/>
        </p:nvPicPr>
        <p:blipFill>
          <a:blip r:embed="rId13"/>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016000" y="1016000"/>
            <a:ext cx="3048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07</a:t>
            </a:r>
            <a:endParaRPr lang="en-US" sz="1100">
              <a:latin typeface="Times New Roman" panose="02020603050405020304" pitchFamily="18" charset="0"/>
              <a:ea typeface="宋体" panose="02010600030101010101" pitchFamily="2" charset="-122"/>
            </a:endParaRPr>
          </a:p>
        </p:txBody>
      </p:sp>
      <p:sp>
        <p:nvSpPr>
          <p:cNvPr id="3" name="AutoShape 3"/>
          <p:cNvSpPr/>
          <p:nvPr/>
        </p:nvSpPr>
        <p:spPr>
          <a:xfrm>
            <a:off x="1016000" y="2794000"/>
            <a:ext cx="10795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40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预期建设成果与效益分析</a:t>
            </a:r>
            <a:endParaRPr lang="en-US" sz="1100">
              <a:latin typeface="Times New Roman" panose="02020603050405020304" pitchFamily="18" charset="0"/>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七大核心建设成果</a:t>
            </a:r>
            <a:endParaRPr lang="en-US" sz="1100" dirty="0">
              <a:latin typeface="黑体" panose="02010609060101010101" pitchFamily="49" charset="-122"/>
              <a:ea typeface="黑体" panose="02010609060101010101" pitchFamily="49" charset="-122"/>
            </a:endParaRPr>
          </a:p>
        </p:txBody>
      </p:sp>
      <p:pic>
        <p:nvPicPr>
          <p:cNvPr id="3" name="Picture 3"/>
          <p:cNvPicPr>
            <a:picLocks noChangeAspect="1"/>
          </p:cNvPicPr>
          <p:nvPr/>
        </p:nvPicPr>
        <p:blipFill>
          <a:blip r:embed="rId1"/>
          <a:srcRect l="6866" r="6866"/>
          <a:stretch>
            <a:fillRect/>
          </a:stretch>
        </p:blipFill>
        <p:spPr>
          <a:xfrm>
            <a:off x="762000" y="1397000"/>
            <a:ext cx="4318000" cy="2794000"/>
          </a:xfrm>
          <a:prstGeom prst="rect">
            <a:avLst/>
          </a:prstGeom>
          <a:noFill/>
          <a:ln w="25400" cap="flat" cmpd="sng">
            <a:noFill/>
            <a:prstDash val="solid"/>
            <a:round/>
          </a:ln>
        </p:spPr>
      </p:pic>
      <p:sp>
        <p:nvSpPr>
          <p:cNvPr id="4" name="AutoShape 4"/>
          <p:cNvSpPr/>
          <p:nvPr/>
        </p:nvSpPr>
        <p:spPr>
          <a:xfrm>
            <a:off x="762000" y="4381500"/>
            <a:ext cx="4318000" cy="1968500"/>
          </a:xfrm>
          <a:prstGeom prst="roundRect">
            <a:avLst>
              <a:gd name="adj" fmla="val 0"/>
            </a:avLst>
          </a:prstGeom>
          <a:solidFill>
            <a:srgbClr val="FF6A00">
              <a:alpha val="8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5" name="AutoShape 5"/>
          <p:cNvSpPr/>
          <p:nvPr/>
        </p:nvSpPr>
        <p:spPr>
          <a:xfrm>
            <a:off x="762000" y="4381500"/>
            <a:ext cx="50800" cy="19685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6" name="AutoShape 6"/>
          <p:cNvSpPr/>
          <p:nvPr/>
        </p:nvSpPr>
        <p:spPr>
          <a:xfrm>
            <a:off x="952500" y="4483100"/>
            <a:ext cx="3937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5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产教融合 · 实景教学标杆</a:t>
            </a:r>
            <a:endParaRPr lang="en-US" sz="1100">
              <a:latin typeface="Times New Roman" panose="02020603050405020304" pitchFamily="18" charset="0"/>
              <a:ea typeface="宋体" panose="02010600030101010101" pitchFamily="2" charset="-122"/>
            </a:endParaRPr>
          </a:p>
        </p:txBody>
      </p:sp>
      <p:sp>
        <p:nvSpPr>
          <p:cNvPr id="7" name="AutoShape 7"/>
          <p:cNvSpPr/>
          <p:nvPr/>
        </p:nvSpPr>
        <p:spPr>
          <a:xfrm>
            <a:off x="952500" y="4889500"/>
            <a:ext cx="3937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依托AI驱动的智能制造实训产线，将企业真实生产场景1:1复刻至校园。实训设备与行业主流技术同步率超80%，打破传统课堂与产业一线的壁垒，让学生在校即能接触核心工艺，实现从理论认知到实战能力的高效转化，为培养高水平技术技能人才提供硬核支撑。</a:t>
            </a:r>
            <a:endParaRPr lang="en-US" sz="1100">
              <a:latin typeface="Times New Roman" panose="02020603050405020304" pitchFamily="18" charset="0"/>
              <a:ea typeface="宋体" panose="02010600030101010101" pitchFamily="2" charset="-122"/>
            </a:endParaRPr>
          </a:p>
        </p:txBody>
      </p:sp>
      <p:cxnSp>
        <p:nvCxnSpPr>
          <p:cNvPr id="8" name="Connector 8"/>
          <p:cNvCxnSpPr/>
          <p:nvPr/>
        </p:nvCxnSpPr>
        <p:spPr>
          <a:xfrm rot="5391185">
            <a:off x="2857500" y="3867158"/>
            <a:ext cx="4953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9" name="AutoShape 9"/>
          <p:cNvSpPr/>
          <p:nvPr/>
        </p:nvSpPr>
        <p:spPr>
          <a:xfrm>
            <a:off x="5461000" y="1397000"/>
            <a:ext cx="3175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5461000" y="1397000"/>
            <a:ext cx="3175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1" name="AutoShape 11"/>
          <p:cNvSpPr/>
          <p:nvPr/>
        </p:nvSpPr>
        <p:spPr>
          <a:xfrm>
            <a:off x="5588000" y="1498600"/>
            <a:ext cx="44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01</a:t>
            </a:r>
            <a:endParaRPr lang="en-US" sz="1100">
              <a:latin typeface="Times New Roman" panose="02020603050405020304" pitchFamily="18" charset="0"/>
              <a:ea typeface="宋体" panose="02010600030101010101" pitchFamily="2" charset="-122"/>
            </a:endParaRPr>
          </a:p>
        </p:txBody>
      </p:sp>
      <p:sp>
        <p:nvSpPr>
          <p:cNvPr id="12" name="AutoShape 12"/>
          <p:cNvSpPr/>
          <p:nvPr/>
        </p:nvSpPr>
        <p:spPr>
          <a:xfrm>
            <a:off x="6096000" y="1549400"/>
            <a:ext cx="241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智能制造实训基地</a:t>
            </a:r>
            <a:endParaRPr lang="en-US" sz="1100">
              <a:latin typeface="Times New Roman" panose="02020603050405020304" pitchFamily="18" charset="0"/>
              <a:ea typeface="宋体" panose="02010600030101010101" pitchFamily="2" charset="-122"/>
            </a:endParaRPr>
          </a:p>
        </p:txBody>
      </p:sp>
      <p:sp>
        <p:nvSpPr>
          <p:cNvPr id="13" name="AutoShape 13"/>
          <p:cNvSpPr/>
          <p:nvPr/>
        </p:nvSpPr>
        <p:spPr>
          <a:xfrm>
            <a:off x="5588000" y="19685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建成区域领先的实操平台，设备与企业主流技术同步率超80%，</a:t>
            </a: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打造沉浸式工业级教学环境</a:t>
            </a:r>
            <a:endParaRPr lang="en-US" sz="1100" dirty="0">
              <a:latin typeface="Times New Roman" panose="02020603050405020304" pitchFamily="18" charset="0"/>
              <a:ea typeface="宋体" panose="02010600030101010101" pitchFamily="2" charset="-122"/>
            </a:endParaRPr>
          </a:p>
        </p:txBody>
      </p:sp>
      <p:sp>
        <p:nvSpPr>
          <p:cNvPr id="14" name="AutoShape 14"/>
          <p:cNvSpPr/>
          <p:nvPr/>
        </p:nvSpPr>
        <p:spPr>
          <a:xfrm>
            <a:off x="5461000" y="2730500"/>
            <a:ext cx="3175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5461000" y="2730500"/>
            <a:ext cx="3175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6" name="AutoShape 16"/>
          <p:cNvSpPr/>
          <p:nvPr/>
        </p:nvSpPr>
        <p:spPr>
          <a:xfrm>
            <a:off x="5588000" y="2832100"/>
            <a:ext cx="44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02</a:t>
            </a:r>
            <a:endParaRPr lang="en-US" sz="1100">
              <a:latin typeface="Times New Roman" panose="02020603050405020304" pitchFamily="18" charset="0"/>
              <a:ea typeface="宋体" panose="02010600030101010101" pitchFamily="2" charset="-122"/>
            </a:endParaRPr>
          </a:p>
        </p:txBody>
      </p:sp>
      <p:sp>
        <p:nvSpPr>
          <p:cNvPr id="17" name="AutoShape 17"/>
          <p:cNvSpPr/>
          <p:nvPr/>
        </p:nvSpPr>
        <p:spPr>
          <a:xfrm>
            <a:off x="6096000" y="2882900"/>
            <a:ext cx="241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校企协同育人平台</a:t>
            </a:r>
            <a:endParaRPr lang="en-US" sz="1100">
              <a:latin typeface="Times New Roman" panose="02020603050405020304" pitchFamily="18" charset="0"/>
              <a:ea typeface="宋体" panose="02010600030101010101" pitchFamily="2" charset="-122"/>
            </a:endParaRPr>
          </a:p>
        </p:txBody>
      </p:sp>
      <p:sp>
        <p:nvSpPr>
          <p:cNvPr id="18" name="AutoShape 18"/>
          <p:cNvSpPr/>
          <p:nvPr/>
        </p:nvSpPr>
        <p:spPr>
          <a:xfrm>
            <a:off x="5588000" y="3302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推动“产业学院”实体化落地，共建人才培养方案，实现校企资源深度共享与协同发展</a:t>
            </a:r>
            <a:endParaRPr lang="en-US" sz="1100" dirty="0">
              <a:latin typeface="Times New Roman" panose="02020603050405020304" pitchFamily="18" charset="0"/>
              <a:ea typeface="宋体" panose="02010600030101010101" pitchFamily="2" charset="-122"/>
            </a:endParaRPr>
          </a:p>
        </p:txBody>
      </p:sp>
      <p:sp>
        <p:nvSpPr>
          <p:cNvPr id="19" name="AutoShape 19"/>
          <p:cNvSpPr/>
          <p:nvPr/>
        </p:nvSpPr>
        <p:spPr>
          <a:xfrm>
            <a:off x="5461000" y="4064000"/>
            <a:ext cx="3175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20" name="AutoShape 20"/>
          <p:cNvSpPr/>
          <p:nvPr/>
        </p:nvSpPr>
        <p:spPr>
          <a:xfrm>
            <a:off x="5461000" y="4064000"/>
            <a:ext cx="3175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1" name="AutoShape 21"/>
          <p:cNvSpPr/>
          <p:nvPr/>
        </p:nvSpPr>
        <p:spPr>
          <a:xfrm>
            <a:off x="5588000" y="4165600"/>
            <a:ext cx="44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03</a:t>
            </a:r>
            <a:endParaRPr lang="en-US" sz="1100">
              <a:latin typeface="Times New Roman" panose="02020603050405020304" pitchFamily="18" charset="0"/>
              <a:ea typeface="宋体" panose="02010600030101010101" pitchFamily="2" charset="-122"/>
            </a:endParaRPr>
          </a:p>
        </p:txBody>
      </p:sp>
      <p:sp>
        <p:nvSpPr>
          <p:cNvPr id="22" name="AutoShape 22"/>
          <p:cNvSpPr/>
          <p:nvPr/>
        </p:nvSpPr>
        <p:spPr>
          <a:xfrm>
            <a:off x="6096000" y="4216400"/>
            <a:ext cx="241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高规格技能竞赛支撑</a:t>
            </a:r>
            <a:endParaRPr lang="en-US" sz="1100">
              <a:latin typeface="Times New Roman" panose="02020603050405020304" pitchFamily="18" charset="0"/>
              <a:ea typeface="宋体" panose="02010600030101010101" pitchFamily="2" charset="-122"/>
            </a:endParaRPr>
          </a:p>
        </p:txBody>
      </p:sp>
      <p:sp>
        <p:nvSpPr>
          <p:cNvPr id="23" name="AutoShape 23"/>
          <p:cNvSpPr/>
          <p:nvPr/>
        </p:nvSpPr>
        <p:spPr>
          <a:xfrm>
            <a:off x="5588000" y="46355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近三年指导学生获省级以上奖项10余项，以赛促教、以赛促学，淬炼学生实战创新能力</a:t>
            </a:r>
            <a:endParaRPr lang="en-US" sz="1100" dirty="0">
              <a:latin typeface="Times New Roman" panose="02020603050405020304" pitchFamily="18" charset="0"/>
              <a:ea typeface="宋体" panose="02010600030101010101" pitchFamily="2" charset="-122"/>
            </a:endParaRPr>
          </a:p>
        </p:txBody>
      </p:sp>
      <p:sp>
        <p:nvSpPr>
          <p:cNvPr id="24" name="AutoShape 24"/>
          <p:cNvSpPr/>
          <p:nvPr/>
        </p:nvSpPr>
        <p:spPr>
          <a:xfrm>
            <a:off x="5461000" y="5397500"/>
            <a:ext cx="3175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25" name="AutoShape 25"/>
          <p:cNvSpPr/>
          <p:nvPr/>
        </p:nvSpPr>
        <p:spPr>
          <a:xfrm>
            <a:off x="5461000" y="5397500"/>
            <a:ext cx="3175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6" name="AutoShape 26"/>
          <p:cNvSpPr/>
          <p:nvPr/>
        </p:nvSpPr>
        <p:spPr>
          <a:xfrm>
            <a:off x="5588000" y="5499100"/>
            <a:ext cx="44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04</a:t>
            </a:r>
            <a:endParaRPr lang="en-US" sz="1100">
              <a:latin typeface="Times New Roman" panose="02020603050405020304" pitchFamily="18" charset="0"/>
              <a:ea typeface="宋体" panose="02010600030101010101" pitchFamily="2" charset="-122"/>
            </a:endParaRPr>
          </a:p>
        </p:txBody>
      </p:sp>
      <p:sp>
        <p:nvSpPr>
          <p:cNvPr id="27" name="AutoShape 27"/>
          <p:cNvSpPr/>
          <p:nvPr/>
        </p:nvSpPr>
        <p:spPr>
          <a:xfrm>
            <a:off x="6096000" y="5549900"/>
            <a:ext cx="241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双高专业硬核支撑</a:t>
            </a:r>
            <a:endParaRPr lang="en-US" sz="1100">
              <a:latin typeface="Times New Roman" panose="02020603050405020304" pitchFamily="18" charset="0"/>
              <a:ea typeface="宋体" panose="02010600030101010101" pitchFamily="2" charset="-122"/>
            </a:endParaRPr>
          </a:p>
        </p:txBody>
      </p:sp>
      <p:sp>
        <p:nvSpPr>
          <p:cNvPr id="28" name="AutoShape 28"/>
          <p:cNvSpPr/>
          <p:nvPr/>
        </p:nvSpPr>
        <p:spPr>
          <a:xfrm>
            <a:off x="5588000" y="5969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各项核心建设指标全面达标，为国家级“双高计划”专业群建设提供坚实的软硬件基础</a:t>
            </a:r>
            <a:endParaRPr lang="en-US" sz="1100" dirty="0">
              <a:latin typeface="Times New Roman" panose="02020603050405020304" pitchFamily="18" charset="0"/>
              <a:ea typeface="宋体" panose="02010600030101010101" pitchFamily="2" charset="-122"/>
            </a:endParaRPr>
          </a:p>
        </p:txBody>
      </p:sp>
      <p:cxnSp>
        <p:nvCxnSpPr>
          <p:cNvPr id="29" name="Connector 29"/>
          <p:cNvCxnSpPr/>
          <p:nvPr/>
        </p:nvCxnSpPr>
        <p:spPr>
          <a:xfrm rot="5391185">
            <a:off x="6223000" y="3867158"/>
            <a:ext cx="4953000" cy="12700"/>
          </a:xfrm>
          <a:prstGeom prst="straightConnector1">
            <a:avLst/>
          </a:prstGeom>
          <a:solidFill>
            <a:srgbClr val="DEE0E3">
              <a:alpha val="100000"/>
            </a:srgbClr>
          </a:solidFill>
          <a:ln w="12700" cap="flat" cmpd="sng">
            <a:solidFill>
              <a:srgbClr val="E5E7EB">
                <a:alpha val="100000"/>
              </a:srgbClr>
            </a:solidFill>
            <a:prstDash val="dash"/>
            <a:round/>
            <a:headEnd type="none" w="med" len="med"/>
            <a:tailEnd type="none" w="med" len="med"/>
          </a:ln>
        </p:spPr>
      </p:cxnSp>
      <p:sp>
        <p:nvSpPr>
          <p:cNvPr id="30" name="AutoShape 30"/>
          <p:cNvSpPr/>
          <p:nvPr/>
        </p:nvSpPr>
        <p:spPr>
          <a:xfrm>
            <a:off x="8763000" y="1397000"/>
            <a:ext cx="3175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31" name="AutoShape 31"/>
          <p:cNvSpPr/>
          <p:nvPr/>
        </p:nvSpPr>
        <p:spPr>
          <a:xfrm>
            <a:off x="8763000" y="1397000"/>
            <a:ext cx="3175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2" name="AutoShape 32"/>
          <p:cNvSpPr/>
          <p:nvPr/>
        </p:nvSpPr>
        <p:spPr>
          <a:xfrm>
            <a:off x="8890000" y="1498600"/>
            <a:ext cx="44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05</a:t>
            </a:r>
            <a:endParaRPr lang="en-US" sz="1100">
              <a:latin typeface="Times New Roman" panose="02020603050405020304" pitchFamily="18" charset="0"/>
              <a:ea typeface="宋体" panose="02010600030101010101" pitchFamily="2" charset="-122"/>
            </a:endParaRPr>
          </a:p>
        </p:txBody>
      </p:sp>
      <p:sp>
        <p:nvSpPr>
          <p:cNvPr id="33" name="AutoShape 33"/>
          <p:cNvSpPr/>
          <p:nvPr/>
        </p:nvSpPr>
        <p:spPr>
          <a:xfrm>
            <a:off x="9398000" y="1549400"/>
            <a:ext cx="241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招生吸引力显著跃升</a:t>
            </a:r>
            <a:endParaRPr lang="en-US" sz="1100">
              <a:latin typeface="Times New Roman" panose="02020603050405020304" pitchFamily="18" charset="0"/>
              <a:ea typeface="宋体" panose="02010600030101010101" pitchFamily="2" charset="-122"/>
            </a:endParaRPr>
          </a:p>
        </p:txBody>
      </p:sp>
      <p:sp>
        <p:nvSpPr>
          <p:cNvPr id="34" name="AutoShape 34"/>
          <p:cNvSpPr/>
          <p:nvPr/>
        </p:nvSpPr>
        <p:spPr>
          <a:xfrm>
            <a:off x="8890000" y="19685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err="1">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专业品牌效应凸显，新生报到率与第一志愿录取率大幅提升，优质生源集聚效应持续增强</a:t>
            </a:r>
            <a:endParaRPr lang="en-US" sz="1100" dirty="0">
              <a:latin typeface="Times New Roman" panose="02020603050405020304" pitchFamily="18" charset="0"/>
              <a:ea typeface="宋体" panose="02010600030101010101" pitchFamily="2" charset="-122"/>
            </a:endParaRPr>
          </a:p>
        </p:txBody>
      </p:sp>
      <p:sp>
        <p:nvSpPr>
          <p:cNvPr id="35" name="AutoShape 35"/>
          <p:cNvSpPr/>
          <p:nvPr/>
        </p:nvSpPr>
        <p:spPr>
          <a:xfrm>
            <a:off x="8763000" y="2730500"/>
            <a:ext cx="3175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36" name="AutoShape 36"/>
          <p:cNvSpPr/>
          <p:nvPr/>
        </p:nvSpPr>
        <p:spPr>
          <a:xfrm>
            <a:off x="8763000" y="2730500"/>
            <a:ext cx="3175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37" name="AutoShape 37"/>
          <p:cNvSpPr/>
          <p:nvPr/>
        </p:nvSpPr>
        <p:spPr>
          <a:xfrm>
            <a:off x="8890000" y="2832100"/>
            <a:ext cx="44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06</a:t>
            </a:r>
            <a:endParaRPr lang="en-US" sz="1100">
              <a:latin typeface="Times New Roman" panose="02020603050405020304" pitchFamily="18" charset="0"/>
              <a:ea typeface="宋体" panose="02010600030101010101" pitchFamily="2" charset="-122"/>
            </a:endParaRPr>
          </a:p>
        </p:txBody>
      </p:sp>
      <p:sp>
        <p:nvSpPr>
          <p:cNvPr id="38" name="AutoShape 38"/>
          <p:cNvSpPr/>
          <p:nvPr/>
        </p:nvSpPr>
        <p:spPr>
          <a:xfrm>
            <a:off x="9398000" y="2882900"/>
            <a:ext cx="241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毕业生高质量就业</a:t>
            </a:r>
            <a:endParaRPr lang="en-US" sz="1100">
              <a:latin typeface="Times New Roman" panose="02020603050405020304" pitchFamily="18" charset="0"/>
              <a:ea typeface="宋体" panose="02010600030101010101" pitchFamily="2" charset="-122"/>
            </a:endParaRPr>
          </a:p>
        </p:txBody>
      </p:sp>
      <p:sp>
        <p:nvSpPr>
          <p:cNvPr id="39" name="AutoShape 39"/>
          <p:cNvSpPr/>
          <p:nvPr/>
        </p:nvSpPr>
        <p:spPr>
          <a:xfrm>
            <a:off x="8890000" y="33020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双证持有率超90%，就业对口率达85%以上，岗位适应能力获合作企业高度评价与认可</a:t>
            </a:r>
            <a:endParaRPr lang="en-US" sz="1100" dirty="0">
              <a:latin typeface="Times New Roman" panose="02020603050405020304" pitchFamily="18" charset="0"/>
              <a:ea typeface="宋体" panose="02010600030101010101" pitchFamily="2" charset="-122"/>
            </a:endParaRPr>
          </a:p>
        </p:txBody>
      </p:sp>
      <p:sp>
        <p:nvSpPr>
          <p:cNvPr id="40" name="AutoShape 40"/>
          <p:cNvSpPr/>
          <p:nvPr/>
        </p:nvSpPr>
        <p:spPr>
          <a:xfrm>
            <a:off x="8763000" y="4064000"/>
            <a:ext cx="3175000" cy="1206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41" name="AutoShape 41"/>
          <p:cNvSpPr/>
          <p:nvPr/>
        </p:nvSpPr>
        <p:spPr>
          <a:xfrm>
            <a:off x="8763000" y="4064000"/>
            <a:ext cx="3175000" cy="381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2" name="AutoShape 42"/>
          <p:cNvSpPr/>
          <p:nvPr/>
        </p:nvSpPr>
        <p:spPr>
          <a:xfrm>
            <a:off x="8890000" y="4165600"/>
            <a:ext cx="44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24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07</a:t>
            </a:r>
            <a:endParaRPr lang="en-US" sz="1100">
              <a:latin typeface="Times New Roman" panose="02020603050405020304" pitchFamily="18" charset="0"/>
              <a:ea typeface="宋体" panose="02010600030101010101" pitchFamily="2" charset="-122"/>
            </a:endParaRPr>
          </a:p>
        </p:txBody>
      </p:sp>
      <p:sp>
        <p:nvSpPr>
          <p:cNvPr id="43" name="AutoShape 43"/>
          <p:cNvSpPr/>
          <p:nvPr/>
        </p:nvSpPr>
        <p:spPr>
          <a:xfrm>
            <a:off x="9398000" y="4216400"/>
            <a:ext cx="2413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1" i="0" u="none" strike="noStrike">
                <a:solidFill>
                  <a:srgbClr val="1F2937"/>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社会服务能力升级</a:t>
            </a:r>
            <a:endParaRPr lang="en-US" sz="1100">
              <a:latin typeface="Times New Roman" panose="02020603050405020304" pitchFamily="18" charset="0"/>
              <a:ea typeface="宋体" panose="02010600030101010101" pitchFamily="2" charset="-122"/>
            </a:endParaRPr>
          </a:p>
        </p:txBody>
      </p:sp>
      <p:sp>
        <p:nvSpPr>
          <p:cNvPr id="44" name="AutoShape 44"/>
          <p:cNvSpPr/>
          <p:nvPr/>
        </p:nvSpPr>
        <p:spPr>
          <a:xfrm>
            <a:off x="8890000" y="4635500"/>
            <a:ext cx="2984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年社会培训规模突破500人次，主动赋能区域产业技术升级，为企业输送高素质技术人才</a:t>
            </a:r>
            <a:endParaRPr lang="en-US" sz="1100" dirty="0">
              <a:latin typeface="Times New Roman" panose="02020603050405020304" pitchFamily="18" charset="0"/>
              <a:ea typeface="宋体" panose="02010600030101010101" pitchFamily="2" charset="-122"/>
            </a:endParaRPr>
          </a:p>
        </p:txBody>
      </p:sp>
      <p:sp>
        <p:nvSpPr>
          <p:cNvPr id="45" name="AutoShape 45"/>
          <p:cNvSpPr/>
          <p:nvPr/>
        </p:nvSpPr>
        <p:spPr>
          <a:xfrm>
            <a:off x="8763000" y="5397500"/>
            <a:ext cx="3175000" cy="12065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46" name="AutoShape 46"/>
          <p:cNvSpPr/>
          <p:nvPr/>
        </p:nvSpPr>
        <p:spPr>
          <a:xfrm>
            <a:off x="8890000" y="54991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以产教融合为抓手，构建“教学+实训+服务”闭环体系，全面树立职业教育高质量发展新标杆。</a:t>
            </a:r>
            <a:endParaRPr lang="en-US" sz="1100">
              <a:latin typeface="Times New Roman" panose="02020603050405020304" pitchFamily="18" charset="0"/>
              <a:ea typeface="宋体" panose="02010600030101010101" pitchFamily="2" charset="-122"/>
            </a:endParaRPr>
          </a:p>
        </p:txBody>
      </p:sp>
      <p:pic>
        <p:nvPicPr>
          <p:cNvPr id="47" name="Picture 3"/>
          <p:cNvPicPr>
            <a:picLocks noChangeAspect="1"/>
          </p:cNvPicPr>
          <p:nvPr/>
        </p:nvPicPr>
        <p:blipFill>
          <a:blip r:embed="rId2"/>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4F6">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79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3200" b="1" i="0" u="none" strike="noStrike" dirty="0" err="1">
                <a:solidFill>
                  <a:srgbClr val="1F2937"/>
                </a:solidFill>
                <a:latin typeface="黑体" panose="02010609060101010101" pitchFamily="49" charset="-122"/>
                <a:ea typeface="黑体" panose="02010609060101010101" pitchFamily="49" charset="-122"/>
                <a:cs typeface="Noto Sans SC" panose="020B0200000000000000" charset="-122"/>
                <a:sym typeface="Noto Sans SC" panose="020B0200000000000000" charset="-122"/>
              </a:rPr>
              <a:t>四方受益分析：实现共赢发展</a:t>
            </a:r>
            <a:endParaRPr lang="en-US" sz="1100" dirty="0">
              <a:latin typeface="黑体" panose="02010609060101010101" pitchFamily="49" charset="-122"/>
              <a:ea typeface="黑体" panose="02010609060101010101" pitchFamily="49" charset="-122"/>
            </a:endParaRPr>
          </a:p>
        </p:txBody>
      </p:sp>
      <p:pic>
        <p:nvPicPr>
          <p:cNvPr id="3" name="Picture 3"/>
          <p:cNvPicPr>
            <a:picLocks noChangeAspect="1"/>
          </p:cNvPicPr>
          <p:nvPr/>
        </p:nvPicPr>
        <p:blipFill>
          <a:blip r:embed="rId1"/>
          <a:srcRect l="778" r="778"/>
          <a:stretch>
            <a:fillRect/>
          </a:stretch>
        </p:blipFill>
        <p:spPr>
          <a:xfrm>
            <a:off x="762000" y="1397000"/>
            <a:ext cx="4064000" cy="2540000"/>
          </a:xfrm>
          <a:prstGeom prst="rect">
            <a:avLst/>
          </a:prstGeom>
          <a:noFill/>
          <a:ln w="25400" cap="flat" cmpd="sng">
            <a:noFill/>
            <a:prstDash val="solid"/>
            <a:round/>
          </a:ln>
          <a:effectLst>
            <a:outerShdw blurRad="444500" dist="190500" dir="2700000" algn="tl" rotWithShape="0">
              <a:srgbClr val="000000">
                <a:alpha val="25000"/>
              </a:srgbClr>
            </a:outerShdw>
          </a:effectLst>
        </p:spPr>
      </p:pic>
      <p:sp>
        <p:nvSpPr>
          <p:cNvPr id="4" name="AutoShape 4"/>
          <p:cNvSpPr/>
          <p:nvPr/>
        </p:nvSpPr>
        <p:spPr>
          <a:xfrm>
            <a:off x="762000" y="4191000"/>
            <a:ext cx="4064000" cy="1905000"/>
          </a:xfrm>
          <a:prstGeom prst="roundRect">
            <a:avLst>
              <a:gd name="adj" fmla="val 0"/>
            </a:avLst>
          </a:prstGeom>
          <a:solidFill>
            <a:srgbClr val="FF6A00">
              <a:alpha val="9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5" name="AutoShape 5"/>
          <p:cNvSpPr/>
          <p:nvPr/>
        </p:nvSpPr>
        <p:spPr>
          <a:xfrm>
            <a:off x="952500" y="4381500"/>
            <a:ext cx="3683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374151"/>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通过产教融合的深度实践，将人才培养与市场需求精准对接。这种创新模式不仅让学生获得实战经验、教师提升行业能力，也让学校打造了专业口碑，更帮助企业解决了人才痛点，真正构建起多方参与、互利共赢的可持续人才生态闭环。</a:t>
            </a:r>
            <a:endParaRPr lang="en-US" sz="1100">
              <a:latin typeface="Times New Roman" panose="02020603050405020304" pitchFamily="18" charset="0"/>
              <a:ea typeface="宋体" panose="02010600030101010101" pitchFamily="2" charset="-122"/>
            </a:endParaRPr>
          </a:p>
        </p:txBody>
      </p:sp>
      <p:sp>
        <p:nvSpPr>
          <p:cNvPr id="6" name="AutoShape 6"/>
          <p:cNvSpPr/>
          <p:nvPr/>
        </p:nvSpPr>
        <p:spPr>
          <a:xfrm>
            <a:off x="5207000" y="1397000"/>
            <a:ext cx="3238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7" name="AutoShape 7"/>
          <p:cNvSpPr/>
          <p:nvPr/>
        </p:nvSpPr>
        <p:spPr>
          <a:xfrm>
            <a:off x="5207000" y="1397000"/>
            <a:ext cx="3238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8" name="AutoShape 8"/>
          <p:cNvSpPr/>
          <p:nvPr/>
        </p:nvSpPr>
        <p:spPr>
          <a:xfrm>
            <a:off x="5397500" y="1587500"/>
            <a:ext cx="2857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8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学生群体</a:t>
            </a:r>
            <a:endParaRPr lang="en-US" sz="1100">
              <a:latin typeface="Times New Roman" panose="02020603050405020304" pitchFamily="18" charset="0"/>
              <a:ea typeface="宋体" panose="02010600030101010101" pitchFamily="2" charset="-122"/>
            </a:endParaRPr>
          </a:p>
        </p:txBody>
      </p:sp>
      <p:sp>
        <p:nvSpPr>
          <p:cNvPr id="9" name="AutoShape 9"/>
          <p:cNvSpPr/>
          <p:nvPr/>
        </p:nvSpPr>
        <p:spPr>
          <a:xfrm>
            <a:off x="5397500" y="2095500"/>
            <a:ext cx="2857500" cy="12700"/>
          </a:xfrm>
          <a:prstGeom prst="roundRect">
            <a:avLst>
              <a:gd name="adj" fmla="val 0"/>
            </a:avLst>
          </a:prstGeom>
          <a:solidFill>
            <a:srgbClr val="FF6A00">
              <a:alpha val="2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0" name="AutoShape 10"/>
          <p:cNvSpPr/>
          <p:nvPr/>
        </p:nvSpPr>
        <p:spPr>
          <a:xfrm>
            <a:off x="5397500" y="2222500"/>
            <a:ext cx="28575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实践能力、就业质量与起薪水平得到显著提升，在激烈的求职市场中拥有差异化竞争优势。能快速适应企业岗位需求，缩短职场适应期，实现从校园到职场的高质量平稳过渡。</a:t>
            </a:r>
            <a:endParaRPr lang="en-US" sz="1100">
              <a:latin typeface="Times New Roman" panose="02020603050405020304" pitchFamily="18" charset="0"/>
              <a:ea typeface="宋体" panose="02010600030101010101" pitchFamily="2" charset="-122"/>
            </a:endParaRPr>
          </a:p>
        </p:txBody>
      </p:sp>
      <p:sp>
        <p:nvSpPr>
          <p:cNvPr id="11" name="AutoShape 11"/>
          <p:cNvSpPr/>
          <p:nvPr/>
        </p:nvSpPr>
        <p:spPr>
          <a:xfrm>
            <a:off x="8636000" y="1397000"/>
            <a:ext cx="3238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2" name="AutoShape 12"/>
          <p:cNvSpPr/>
          <p:nvPr/>
        </p:nvSpPr>
        <p:spPr>
          <a:xfrm>
            <a:off x="8636000" y="1397000"/>
            <a:ext cx="3238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3" name="AutoShape 13"/>
          <p:cNvSpPr/>
          <p:nvPr/>
        </p:nvSpPr>
        <p:spPr>
          <a:xfrm>
            <a:off x="8826500" y="1587500"/>
            <a:ext cx="2857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8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教师团队</a:t>
            </a:r>
            <a:endParaRPr lang="en-US" sz="1100">
              <a:latin typeface="Times New Roman" panose="02020603050405020304" pitchFamily="18" charset="0"/>
              <a:ea typeface="宋体" panose="02010600030101010101" pitchFamily="2" charset="-122"/>
            </a:endParaRPr>
          </a:p>
        </p:txBody>
      </p:sp>
      <p:sp>
        <p:nvSpPr>
          <p:cNvPr id="14" name="AutoShape 14"/>
          <p:cNvSpPr/>
          <p:nvPr/>
        </p:nvSpPr>
        <p:spPr>
          <a:xfrm>
            <a:off x="8826500" y="2095500"/>
            <a:ext cx="2857500" cy="12700"/>
          </a:xfrm>
          <a:prstGeom prst="roundRect">
            <a:avLst>
              <a:gd name="adj" fmla="val 0"/>
            </a:avLst>
          </a:prstGeom>
          <a:solidFill>
            <a:srgbClr val="FF6A00">
              <a:alpha val="2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5" name="AutoShape 15"/>
          <p:cNvSpPr/>
          <p:nvPr/>
        </p:nvSpPr>
        <p:spPr>
          <a:xfrm>
            <a:off x="8826500" y="2222500"/>
            <a:ext cx="28575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“双师型”专业素质与科研创新能力同步增强，企业一线实践经验有效丰富了教学案例库。行业资源的积累拓宽了职业发展路径，推动教学内容与产业前沿技术、实际生产流程深度衔接。</a:t>
            </a:r>
            <a:endParaRPr lang="en-US" sz="1100">
              <a:latin typeface="Times New Roman" panose="02020603050405020304" pitchFamily="18" charset="0"/>
              <a:ea typeface="宋体" panose="02010600030101010101" pitchFamily="2" charset="-122"/>
            </a:endParaRPr>
          </a:p>
        </p:txBody>
      </p:sp>
      <p:sp>
        <p:nvSpPr>
          <p:cNvPr id="16" name="AutoShape 16"/>
          <p:cNvSpPr/>
          <p:nvPr/>
        </p:nvSpPr>
        <p:spPr>
          <a:xfrm>
            <a:off x="5207000" y="3937000"/>
            <a:ext cx="3238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17" name="AutoShape 17"/>
          <p:cNvSpPr/>
          <p:nvPr/>
        </p:nvSpPr>
        <p:spPr>
          <a:xfrm>
            <a:off x="5207000" y="3937000"/>
            <a:ext cx="3238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18" name="AutoShape 18"/>
          <p:cNvSpPr/>
          <p:nvPr/>
        </p:nvSpPr>
        <p:spPr>
          <a:xfrm>
            <a:off x="5397500" y="4127500"/>
            <a:ext cx="2857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8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办学单位</a:t>
            </a:r>
            <a:endParaRPr lang="en-US" sz="1100">
              <a:latin typeface="Times New Roman" panose="02020603050405020304" pitchFamily="18" charset="0"/>
              <a:ea typeface="宋体" panose="02010600030101010101" pitchFamily="2" charset="-122"/>
            </a:endParaRPr>
          </a:p>
        </p:txBody>
      </p:sp>
      <p:sp>
        <p:nvSpPr>
          <p:cNvPr id="19" name="AutoShape 19"/>
          <p:cNvSpPr/>
          <p:nvPr/>
        </p:nvSpPr>
        <p:spPr>
          <a:xfrm>
            <a:off x="5397500" y="4635500"/>
            <a:ext cx="2857500" cy="12700"/>
          </a:xfrm>
          <a:prstGeom prst="roundRect">
            <a:avLst>
              <a:gd name="adj" fmla="val 0"/>
            </a:avLst>
          </a:prstGeom>
          <a:solidFill>
            <a:srgbClr val="FF6A00">
              <a:alpha val="2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0" name="AutoShape 20"/>
          <p:cNvSpPr/>
          <p:nvPr/>
        </p:nvSpPr>
        <p:spPr>
          <a:xfrm>
            <a:off x="5397500" y="4838700"/>
            <a:ext cx="28575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成功打造具有辨识度的专业教育品牌，显著提升了社会服务能力与区域行业影响力。通过校企协同，形成特色化人才培养，为同类院校深化产教融合、服务地方经济提供了可复制的实践范例。</a:t>
            </a:r>
            <a:endParaRPr lang="en-US" sz="1100" dirty="0">
              <a:latin typeface="Times New Roman" panose="02020603050405020304" pitchFamily="18" charset="0"/>
              <a:ea typeface="宋体" panose="02010600030101010101" pitchFamily="2" charset="-122"/>
            </a:endParaRPr>
          </a:p>
        </p:txBody>
      </p:sp>
      <p:sp>
        <p:nvSpPr>
          <p:cNvPr id="21" name="AutoShape 21"/>
          <p:cNvSpPr/>
          <p:nvPr/>
        </p:nvSpPr>
        <p:spPr>
          <a:xfrm>
            <a:off x="8636000" y="3937000"/>
            <a:ext cx="3238500" cy="2349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lnSpc>
                <a:spcPct val="150000"/>
              </a:lnSpc>
              <a:defRPr/>
            </a:pPr>
          </a:p>
        </p:txBody>
      </p:sp>
      <p:sp>
        <p:nvSpPr>
          <p:cNvPr id="22" name="AutoShape 22"/>
          <p:cNvSpPr/>
          <p:nvPr/>
        </p:nvSpPr>
        <p:spPr>
          <a:xfrm>
            <a:off x="8636000" y="3937000"/>
            <a:ext cx="3238500" cy="50800"/>
          </a:xfrm>
          <a:prstGeom prst="roundRect">
            <a:avLst>
              <a:gd name="adj" fmla="val 0"/>
            </a:avLst>
          </a:prstGeom>
          <a:solidFill>
            <a:srgbClr val="FF6A00">
              <a:alpha val="10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3" name="AutoShape 23"/>
          <p:cNvSpPr/>
          <p:nvPr/>
        </p:nvSpPr>
        <p:spPr>
          <a:xfrm>
            <a:off x="8826500" y="4127500"/>
            <a:ext cx="2857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800" b="1" i="0" u="none" strike="noStrike">
                <a:solidFill>
                  <a:srgbClr val="FF6A00"/>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合作企业</a:t>
            </a:r>
            <a:endParaRPr lang="en-US" sz="1100">
              <a:latin typeface="Times New Roman" panose="02020603050405020304" pitchFamily="18" charset="0"/>
              <a:ea typeface="宋体" panose="02010600030101010101" pitchFamily="2" charset="-122"/>
            </a:endParaRPr>
          </a:p>
        </p:txBody>
      </p:sp>
      <p:sp>
        <p:nvSpPr>
          <p:cNvPr id="24" name="AutoShape 24"/>
          <p:cNvSpPr/>
          <p:nvPr/>
        </p:nvSpPr>
        <p:spPr>
          <a:xfrm>
            <a:off x="8826500" y="4635500"/>
            <a:ext cx="2857500" cy="12700"/>
          </a:xfrm>
          <a:prstGeom prst="roundRect">
            <a:avLst>
              <a:gd name="adj" fmla="val 0"/>
            </a:avLst>
          </a:prstGeom>
          <a:solidFill>
            <a:srgbClr val="FF6A00">
              <a:alpha val="20000"/>
            </a:srgbClr>
          </a:solidFill>
          <a:ln w="25400" cap="flat" cmpd="sng">
            <a:noFill/>
            <a:prstDash val="solid"/>
            <a:round/>
          </a:ln>
        </p:spPr>
        <p:txBody>
          <a:bodyPr vert="horz" wrap="square" lIns="63500" tIns="63500" rIns="63500" bIns="63500" rtlCol="0" anchor="ctr"/>
          <a:lstStyle/>
          <a:p>
            <a:pPr algn="ctr">
              <a:lnSpc>
                <a:spcPct val="150000"/>
              </a:lnSpc>
              <a:defRPr/>
            </a:pPr>
          </a:p>
        </p:txBody>
      </p:sp>
      <p:sp>
        <p:nvSpPr>
          <p:cNvPr id="25" name="AutoShape 25"/>
          <p:cNvSpPr/>
          <p:nvPr/>
        </p:nvSpPr>
        <p:spPr>
          <a:xfrm>
            <a:off x="8826500" y="4762500"/>
            <a:ext cx="2857500" cy="1333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B5563"/>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大幅降低高端技术人才的招聘与岗前培训成本，获得稳定且专业匹配度高的人才供给。同时借助高校科研与技术资源，为企业产品升级、工艺改进和技术创新提供了持续的智力支持与解决方案。</a:t>
            </a:r>
            <a:endParaRPr lang="en-US" sz="1100">
              <a:latin typeface="Times New Roman" panose="02020603050405020304" pitchFamily="18" charset="0"/>
              <a:ea typeface="宋体" panose="02010600030101010101" pitchFamily="2" charset="-122"/>
            </a:endParaRPr>
          </a:p>
        </p:txBody>
      </p:sp>
      <p:pic>
        <p:nvPicPr>
          <p:cNvPr id="26" name="Picture 3"/>
          <p:cNvPicPr>
            <a:picLocks noChangeAspect="1"/>
          </p:cNvPicPr>
          <p:nvPr/>
        </p:nvPicPr>
        <p:blipFill>
          <a:blip r:embed="rId2"/>
          <a:srcRect/>
          <a:stretch>
            <a:fillRect/>
          </a:stretch>
        </p:blipFill>
        <p:spPr>
          <a:xfrm>
            <a:off x="10990914" y="61957"/>
            <a:ext cx="1259172" cy="1042429"/>
          </a:xfrm>
          <a:prstGeom prst="rect">
            <a:avLst/>
          </a:prstGeom>
          <a:noFill/>
          <a:ln w="25400" cap="flat" cmpd="sng">
            <a:noFill/>
            <a:prstDash val="solid"/>
            <a:rou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4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2984500"/>
            <a:ext cx="12192000" cy="889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Times New Roman" panose="02020603050405020304" pitchFamily="18" charset="0"/>
                <a:ea typeface="宋体" panose="02010600030101010101" pitchFamily="2" charset="-122"/>
                <a:cs typeface="Noto Sans SC" panose="020B0200000000000000" charset="-122"/>
                <a:sym typeface="Noto Sans SC" panose="020B0200000000000000" charset="-122"/>
              </a:rPr>
              <a:t>汇报完毕 感谢聆听</a:t>
            </a:r>
            <a:endParaRPr lang="en-US" sz="1100">
              <a:latin typeface="Times New Roman" panose="02020603050405020304" pitchFamily="18" charset="0"/>
              <a:ea typeface="宋体" panose="02010600030101010101" pitchFamily="2" charset="-122"/>
            </a:endParaRPr>
          </a:p>
        </p:txBody>
      </p:sp>
    </p:spTree>
  </p:cSld>
  <p:clrMapOvr>
    <a:masterClrMapping/>
  </p:clrMapOvr>
</p:sld>
</file>

<file path=ppt/tags/tag1.xml><?xml version="1.0" encoding="utf-8"?>
<p:tagLst xmlns:p="http://schemas.openxmlformats.org/presentationml/2006/main">
  <p:tag name="PICID" val="{8fb07e3a-3e22-4074-887c-6cc0fd5e5ce5}"/>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PICID" val="{141fcff4-35de-46f1-9706-3633b88a4115}"/>
</p:tagLst>
</file>

<file path=ppt/tags/tag11.xml><?xml version="1.0" encoding="utf-8"?>
<p:tagLst xmlns:p="http://schemas.openxmlformats.org/presentationml/2006/main">
  <p:tag name="PICID" val="{82ffdae4-7f37-48d2-872e-a06bc50b2f66}"/>
</p:tagLst>
</file>

<file path=ppt/tags/tag12.xml><?xml version="1.0" encoding="utf-8"?>
<p:tagLst xmlns:p="http://schemas.openxmlformats.org/presentationml/2006/main">
  <p:tag name="PICID" val="{4bf3b3f0-cd3a-4a8b-a8f8-716e4cc1b840}"/>
</p:tagLst>
</file>

<file path=ppt/tags/tag13.xml><?xml version="1.0" encoding="utf-8"?>
<p:tagLst xmlns:p="http://schemas.openxmlformats.org/presentationml/2006/main">
  <p:tag name="KSO_WM_UNIT_PLACING_PICTURE_USER_VIEWPORT" val="{&quot;height&quot;:4536,&quot;width&quot;:6047}"/>
</p:tagLst>
</file>

<file path=ppt/tags/tag14.xml><?xml version="1.0" encoding="utf-8"?>
<p:tagLst xmlns:p="http://schemas.openxmlformats.org/presentationml/2006/main">
  <p:tag name="PICID" val="{600447f2-83ec-41f9-a0fa-bb5a7b3734ed}"/>
</p:tagLst>
</file>

<file path=ppt/tags/tag15.xml><?xml version="1.0" encoding="utf-8"?>
<p:tagLst xmlns:p="http://schemas.openxmlformats.org/presentationml/2006/main">
  <p:tag name="PICID" val="{e516f791-a899-44e7-8e7b-5838d845a96d}"/>
</p:tagLst>
</file>

<file path=ppt/tags/tag16.xml><?xml version="1.0" encoding="utf-8"?>
<p:tagLst xmlns:p="http://schemas.openxmlformats.org/presentationml/2006/main">
  <p:tag name="PICID" val="{51e47fa5-3231-4d53-a9a2-f0c7bcd8751a}"/>
</p:tagLst>
</file>

<file path=ppt/tags/tag17.xml><?xml version="1.0" encoding="utf-8"?>
<p:tagLst xmlns:p="http://schemas.openxmlformats.org/presentationml/2006/main">
  <p:tag name="PICID" val="{f4696a46-2ea3-454c-9f1c-71cd91ee5c04}"/>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ont">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8355</Words>
  <Application>WPS 演示</Application>
  <PresentationFormat>宽屏</PresentationFormat>
  <Paragraphs>575</Paragraphs>
  <Slides>28</Slides>
  <Notes>25</Notes>
  <HiddenSlides>0</HiddenSlides>
  <MMClips>0</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28</vt:i4>
      </vt:variant>
    </vt:vector>
  </HeadingPairs>
  <TitlesOfParts>
    <vt:vector size="44" baseType="lpstr">
      <vt:lpstr>Arial</vt:lpstr>
      <vt:lpstr>宋体</vt:lpstr>
      <vt:lpstr>Wingdings</vt:lpstr>
      <vt:lpstr>Arial</vt:lpstr>
      <vt:lpstr>Times New Roman</vt:lpstr>
      <vt:lpstr>Noto Sans SC</vt:lpstr>
      <vt:lpstr>黑体</vt:lpstr>
      <vt:lpstr>微软雅黑</vt:lpstr>
      <vt:lpstr>Arial Unicode MS</vt:lpstr>
      <vt:lpstr>MiSans Heavy</vt:lpstr>
      <vt:lpstr>Songti SC</vt:lpstr>
      <vt:lpstr>SWAstro</vt:lpstr>
      <vt:lpstr>楷体</vt:lpstr>
      <vt:lpstr>Songti SC</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ZXX</dc:creator>
  <cp:lastModifiedBy>A   ROC</cp:lastModifiedBy>
  <cp:revision>36</cp:revision>
  <dcterms:created xsi:type="dcterms:W3CDTF">2026-06-01T01:20:00Z</dcterms:created>
  <dcterms:modified xsi:type="dcterms:W3CDTF">2026-06-01T02:07:27Z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{"Label":"1","ContentProducer":"001191110102MACQD9K64010000","ProduceID":"7645132525350456292","ReservedCode1":"","ContentPropagator":"","PropagateID":"","ReservedCode2":""}</vt:lpwstr>
  </property>
  <property fmtid="{D5CDD505-2E9C-101B-9397-08002B2CF9AE}" pid="3" name="ICV">
    <vt:lpwstr>62F7433C694C4FA78D34B83A85529686_13</vt:lpwstr>
  </property>
  <property fmtid="{D5CDD505-2E9C-101B-9397-08002B2CF9AE}" pid="4" name="KSOProductBuildVer">
    <vt:lpwstr>2052-12.1.0.26895</vt:lpwstr>
  </property>
</Properties>
</file>